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9" r:id="rId2"/>
    <p:sldId id="267" r:id="rId3"/>
    <p:sldId id="261" r:id="rId4"/>
    <p:sldId id="263" r:id="rId5"/>
    <p:sldId id="289" r:id="rId6"/>
    <p:sldId id="281" r:id="rId7"/>
    <p:sldId id="293" r:id="rId8"/>
    <p:sldId id="288" r:id="rId9"/>
    <p:sldId id="291" r:id="rId10"/>
    <p:sldId id="295" r:id="rId11"/>
    <p:sldId id="294" r:id="rId12"/>
    <p:sldId id="296" r:id="rId13"/>
    <p:sldId id="284" r:id="rId14"/>
    <p:sldId id="285" r:id="rId15"/>
  </p:sldIdLst>
  <p:sldSz cx="12192000" cy="16256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9000"/>
    <a:srgbClr val="317DC2"/>
    <a:srgbClr val="317CC1"/>
    <a:srgbClr val="2969A3"/>
    <a:srgbClr val="2B6EAB"/>
    <a:srgbClr val="2867A0"/>
    <a:srgbClr val="488BC8"/>
    <a:srgbClr val="658F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 snapToGrid="0">
      <p:cViewPr>
        <p:scale>
          <a:sx n="75" d="100"/>
          <a:sy n="75" d="100"/>
        </p:scale>
        <p:origin x="989" y="-37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60416"/>
            <a:ext cx="10363200" cy="5659496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8538164"/>
            <a:ext cx="9144000" cy="3924769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408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747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865481"/>
            <a:ext cx="2628900" cy="13776209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865481"/>
            <a:ext cx="7734300" cy="13776209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988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420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052716"/>
            <a:ext cx="10515600" cy="6762043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0878731"/>
            <a:ext cx="10515600" cy="355599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212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4327407"/>
            <a:ext cx="5181600" cy="1031428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4327407"/>
            <a:ext cx="5181600" cy="1031428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979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65485"/>
            <a:ext cx="10515600" cy="31420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3984979"/>
            <a:ext cx="5157787" cy="195297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5937956"/>
            <a:ext cx="5157787" cy="87338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3984979"/>
            <a:ext cx="5183188" cy="195297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5937956"/>
            <a:ext cx="5183188" cy="87338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594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737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865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83733"/>
            <a:ext cx="3932237" cy="3793067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340567"/>
            <a:ext cx="6172200" cy="11552296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76800"/>
            <a:ext cx="3932237" cy="903487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589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83733"/>
            <a:ext cx="3932237" cy="3793067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2340567"/>
            <a:ext cx="6172200" cy="11552296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76800"/>
            <a:ext cx="3932237" cy="903487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683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65485"/>
            <a:ext cx="10515600" cy="314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327407"/>
            <a:ext cx="10515600" cy="10314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5066908"/>
            <a:ext cx="27432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487C8-6A0B-4B68-BDB2-51E5CA6039AA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5066908"/>
            <a:ext cx="41148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5066908"/>
            <a:ext cx="27432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195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219170" rtl="0" eaLnBrk="1" latinLnBrk="1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1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microsoft.com/office/2007/relationships/hdphoto" Target="../media/hdphoto1.wdp"/><Relationship Id="rId4" Type="http://schemas.openxmlformats.org/officeDocument/2006/relationships/image" Target="../media/image7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1154074" y="4596209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97" y="4183126"/>
            <a:ext cx="535685" cy="498093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111402" y="4213606"/>
            <a:ext cx="1881734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/>
              <a:t>010-2571-3111</a:t>
            </a:r>
            <a:endParaRPr lang="ko-KR" altLang="en-US" sz="2000" dirty="0"/>
          </a:p>
        </p:txBody>
      </p:sp>
      <p:cxnSp>
        <p:nvCxnSpPr>
          <p:cNvPr id="18" name="직선 연결선 17"/>
          <p:cNvCxnSpPr/>
          <p:nvPr/>
        </p:nvCxnSpPr>
        <p:spPr>
          <a:xfrm flipV="1">
            <a:off x="1154074" y="5175582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111402" y="4792979"/>
            <a:ext cx="292211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/>
              <a:t>kuick1@hanmail.net</a:t>
            </a:r>
            <a:endParaRPr lang="ko-KR" altLang="en-US" sz="2000" dirty="0"/>
          </a:p>
        </p:txBody>
      </p:sp>
      <p:cxnSp>
        <p:nvCxnSpPr>
          <p:cNvPr id="21" name="직선 연결선 20"/>
          <p:cNvCxnSpPr/>
          <p:nvPr/>
        </p:nvCxnSpPr>
        <p:spPr>
          <a:xfrm flipV="1">
            <a:off x="1154074" y="5767941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111402" y="5385338"/>
            <a:ext cx="219059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smtClean="0"/>
              <a:t>주민번호 </a:t>
            </a:r>
            <a:r>
              <a:rPr lang="en-US" altLang="ko-KR" sz="2000" dirty="0" smtClean="0"/>
              <a:t>780326</a:t>
            </a:r>
            <a:endParaRPr lang="ko-KR" altLang="en-US" sz="2000" dirty="0"/>
          </a:p>
        </p:txBody>
      </p:sp>
      <p:cxnSp>
        <p:nvCxnSpPr>
          <p:cNvPr id="24" name="직선 연결선 23"/>
          <p:cNvCxnSpPr/>
          <p:nvPr/>
        </p:nvCxnSpPr>
        <p:spPr>
          <a:xfrm flipV="1">
            <a:off x="1154074" y="6441278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1111402" y="5987555"/>
            <a:ext cx="292211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/>
              <a:t>경기도 시흥시 정왕동 </a:t>
            </a:r>
            <a:endParaRPr lang="en-US" altLang="ko-KR" sz="1600" dirty="0" smtClean="0"/>
          </a:p>
          <a:p>
            <a:r>
              <a:rPr lang="en-US" altLang="ko-KR" sz="1600" dirty="0" smtClean="0"/>
              <a:t>1844 </a:t>
            </a:r>
            <a:r>
              <a:rPr lang="ko-KR" altLang="en-US" sz="1600" dirty="0" smtClean="0"/>
              <a:t>주공</a:t>
            </a:r>
            <a:r>
              <a:rPr lang="en-US" altLang="ko-KR" sz="1600" dirty="0" smtClean="0"/>
              <a:t>@ 502</a:t>
            </a:r>
            <a:r>
              <a:rPr lang="ko-KR" altLang="en-US" sz="1600" dirty="0" smtClean="0"/>
              <a:t>동 </a:t>
            </a:r>
            <a:r>
              <a:rPr lang="en-US" altLang="ko-KR" sz="1600" dirty="0" smtClean="0"/>
              <a:t>204</a:t>
            </a:r>
            <a:r>
              <a:rPr lang="ko-KR" altLang="en-US" sz="1600" dirty="0" smtClean="0"/>
              <a:t>호</a:t>
            </a:r>
            <a:endParaRPr lang="ko-KR" altLang="en-US" sz="16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29" y="5383474"/>
            <a:ext cx="461256" cy="42888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55" y="6020829"/>
            <a:ext cx="496213" cy="46139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26" y="4787265"/>
            <a:ext cx="471947" cy="43882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616508" y="3666652"/>
            <a:ext cx="1881734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smtClean="0"/>
              <a:t>김민상</a:t>
            </a:r>
            <a:endParaRPr lang="ko-KR" altLang="en-US" sz="3200" b="1" dirty="0"/>
          </a:p>
        </p:txBody>
      </p:sp>
      <p:sp>
        <p:nvSpPr>
          <p:cNvPr id="32" name="직사각형 31"/>
          <p:cNvSpPr/>
          <p:nvPr/>
        </p:nvSpPr>
        <p:spPr>
          <a:xfrm>
            <a:off x="509828" y="7386515"/>
            <a:ext cx="1881734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b="1" dirty="0"/>
              <a:t>학</a:t>
            </a:r>
            <a:r>
              <a:rPr lang="ko-KR" altLang="en-US" sz="2800" b="1" dirty="0" smtClean="0"/>
              <a:t>력사항</a:t>
            </a:r>
            <a:endParaRPr lang="ko-KR" altLang="en-US" sz="2800" b="1" dirty="0"/>
          </a:p>
        </p:txBody>
      </p:sp>
      <p:cxnSp>
        <p:nvCxnSpPr>
          <p:cNvPr id="33" name="직선 연결선 32"/>
          <p:cNvCxnSpPr/>
          <p:nvPr/>
        </p:nvCxnSpPr>
        <p:spPr>
          <a:xfrm flipV="1">
            <a:off x="1154074" y="8368417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1111402" y="7928664"/>
            <a:ext cx="300339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/>
              <a:t>대졸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경기대학교 관광학부</a:t>
            </a:r>
            <a:endParaRPr lang="en-US" altLang="ko-KR" sz="1400" dirty="0" smtClean="0"/>
          </a:p>
          <a:p>
            <a:r>
              <a:rPr lang="ko-KR" altLang="en-US" sz="1400" dirty="0" smtClean="0"/>
              <a:t>이벤트학과 </a:t>
            </a:r>
            <a:r>
              <a:rPr lang="en-US" altLang="ko-KR" sz="1400" dirty="0" smtClean="0"/>
              <a:t>1998</a:t>
            </a:r>
            <a:r>
              <a:rPr lang="ko-KR" altLang="en-US" sz="1400" dirty="0" smtClean="0"/>
              <a:t>학번</a:t>
            </a:r>
            <a:endParaRPr lang="ko-KR" altLang="en-US" sz="1400" dirty="0"/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1154074" y="9062380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1111402" y="8600336"/>
            <a:ext cx="300339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/>
              <a:t>파이썬과 </a:t>
            </a:r>
            <a:r>
              <a:rPr lang="en-US" altLang="ko-KR" sz="1400" dirty="0" smtClean="0"/>
              <a:t>R</a:t>
            </a:r>
            <a:r>
              <a:rPr lang="ko-KR" altLang="en-US" sz="1400" dirty="0" smtClean="0"/>
              <a:t>을 활용한 </a:t>
            </a:r>
            <a:endParaRPr lang="en-US" altLang="ko-KR" sz="1400" dirty="0" smtClean="0"/>
          </a:p>
          <a:p>
            <a:r>
              <a:rPr lang="ko-KR" altLang="en-US" sz="1400" dirty="0" smtClean="0"/>
              <a:t>빅데이터 </a:t>
            </a:r>
            <a:r>
              <a:rPr lang="en-US" altLang="ko-KR" sz="1400" dirty="0" smtClean="0"/>
              <a:t>UI</a:t>
            </a:r>
            <a:r>
              <a:rPr lang="ko-KR" altLang="en-US" sz="1400" dirty="0" smtClean="0"/>
              <a:t>개발자과정</a:t>
            </a:r>
            <a:endParaRPr lang="en-US" altLang="ko-KR" sz="1400" dirty="0" smtClean="0"/>
          </a:p>
        </p:txBody>
      </p:sp>
      <p:sp>
        <p:nvSpPr>
          <p:cNvPr id="47" name="직사각형 46"/>
          <p:cNvSpPr/>
          <p:nvPr/>
        </p:nvSpPr>
        <p:spPr>
          <a:xfrm>
            <a:off x="509828" y="10009172"/>
            <a:ext cx="1881734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b="1" dirty="0" smtClean="0"/>
              <a:t>자격사항</a:t>
            </a:r>
            <a:endParaRPr lang="ko-KR" altLang="en-US" sz="2800" b="1" dirty="0"/>
          </a:p>
        </p:txBody>
      </p:sp>
      <p:cxnSp>
        <p:nvCxnSpPr>
          <p:cNvPr id="52" name="직선 연결선 51"/>
          <p:cNvCxnSpPr/>
          <p:nvPr/>
        </p:nvCxnSpPr>
        <p:spPr>
          <a:xfrm flipV="1">
            <a:off x="1154074" y="10832798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1111402" y="10480675"/>
            <a:ext cx="292211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/>
              <a:t>빅데이터 분석기사</a:t>
            </a:r>
            <a:endParaRPr lang="ko-KR" altLang="en-US" sz="1600" dirty="0"/>
          </a:p>
        </p:txBody>
      </p:sp>
      <p:cxnSp>
        <p:nvCxnSpPr>
          <p:cNvPr id="54" name="직선 연결선 53"/>
          <p:cNvCxnSpPr/>
          <p:nvPr/>
        </p:nvCxnSpPr>
        <p:spPr>
          <a:xfrm flipV="1">
            <a:off x="1154074" y="11425157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1099210" y="11057794"/>
            <a:ext cx="277987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/>
              <a:t>인터넷 정보검색사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급</a:t>
            </a:r>
            <a:endParaRPr lang="ko-KR" altLang="en-US" sz="1600" dirty="0"/>
          </a:p>
        </p:txBody>
      </p:sp>
      <p:cxnSp>
        <p:nvCxnSpPr>
          <p:cNvPr id="56" name="직선 연결선 55"/>
          <p:cNvCxnSpPr/>
          <p:nvPr/>
        </p:nvCxnSpPr>
        <p:spPr>
          <a:xfrm flipV="1">
            <a:off x="1154074" y="11930854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1111402" y="11591431"/>
            <a:ext cx="292211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/>
              <a:t>운전면허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종 보통</a:t>
            </a:r>
            <a:endParaRPr lang="ko-KR" altLang="en-US" sz="1600" dirty="0"/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13" y="8567092"/>
            <a:ext cx="488651" cy="454360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69" y="7887090"/>
            <a:ext cx="660605" cy="614247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82" y="10478396"/>
            <a:ext cx="406060" cy="377564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26" y="11580581"/>
            <a:ext cx="494144" cy="459468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71" y="11044944"/>
            <a:ext cx="430225" cy="400035"/>
          </a:xfrm>
          <a:prstGeom prst="rect">
            <a:avLst/>
          </a:prstGeom>
        </p:spPr>
      </p:pic>
      <p:sp>
        <p:nvSpPr>
          <p:cNvPr id="69" name="직사각형 68"/>
          <p:cNvSpPr/>
          <p:nvPr/>
        </p:nvSpPr>
        <p:spPr>
          <a:xfrm>
            <a:off x="4013200" y="956188"/>
            <a:ext cx="8178800" cy="592317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rgbClr val="317CC1"/>
                </a:solidFill>
              </a:rPr>
              <a:t>이력서</a:t>
            </a:r>
            <a:endParaRPr lang="ko-KR" altLang="en-US" sz="2800" b="1" dirty="0">
              <a:solidFill>
                <a:srgbClr val="317CC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 flipH="1">
            <a:off x="4244340" y="2055706"/>
            <a:ext cx="1827022" cy="776085"/>
          </a:xfrm>
          <a:prstGeom prst="rect">
            <a:avLst/>
          </a:prstGeom>
          <a:solidFill>
            <a:srgbClr val="317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직사각형 77"/>
          <p:cNvSpPr/>
          <p:nvPr/>
        </p:nvSpPr>
        <p:spPr>
          <a:xfrm flipH="1">
            <a:off x="6213602" y="2059219"/>
            <a:ext cx="1827022" cy="776085"/>
          </a:xfrm>
          <a:prstGeom prst="rect">
            <a:avLst/>
          </a:prstGeom>
          <a:solidFill>
            <a:srgbClr val="317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직사각형 78"/>
          <p:cNvSpPr/>
          <p:nvPr/>
        </p:nvSpPr>
        <p:spPr>
          <a:xfrm flipH="1">
            <a:off x="8182864" y="2059219"/>
            <a:ext cx="1827022" cy="776085"/>
          </a:xfrm>
          <a:prstGeom prst="rect">
            <a:avLst/>
          </a:prstGeom>
          <a:solidFill>
            <a:srgbClr val="2B6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직사각형 79"/>
          <p:cNvSpPr/>
          <p:nvPr/>
        </p:nvSpPr>
        <p:spPr>
          <a:xfrm flipH="1">
            <a:off x="10152126" y="2059219"/>
            <a:ext cx="1827022" cy="77608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직사각형 82"/>
          <p:cNvSpPr/>
          <p:nvPr/>
        </p:nvSpPr>
        <p:spPr>
          <a:xfrm>
            <a:off x="4244340" y="2389034"/>
            <a:ext cx="1825066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인터넷 정보검색사 </a:t>
            </a: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급</a:t>
            </a:r>
            <a:endParaRPr lang="en-US" altLang="ko-KR" sz="1100" b="1" dirty="0" smtClean="0"/>
          </a:p>
          <a:p>
            <a:pPr algn="ctr"/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웹 크롤링 </a:t>
            </a:r>
            <a:r>
              <a:rPr lang="en-US" altLang="ko-KR" sz="1100" b="1" dirty="0" smtClean="0"/>
              <a:t>-</a:t>
            </a:r>
            <a:r>
              <a:rPr lang="ko-KR" altLang="en-US" sz="1100" b="1" dirty="0" smtClean="0"/>
              <a:t>정보수집</a:t>
            </a:r>
            <a:endParaRPr lang="ko-KR" altLang="en-US" sz="1100" b="1" dirty="0"/>
          </a:p>
        </p:txBody>
      </p:sp>
      <p:sp>
        <p:nvSpPr>
          <p:cNvPr id="84" name="직사각형 83"/>
          <p:cNvSpPr/>
          <p:nvPr/>
        </p:nvSpPr>
        <p:spPr>
          <a:xfrm>
            <a:off x="6211646" y="2389034"/>
            <a:ext cx="182897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파이썬 머신러닝</a:t>
            </a:r>
            <a:endParaRPr lang="en-US" altLang="ko-KR" sz="1200" b="1" dirty="0" smtClean="0"/>
          </a:p>
          <a:p>
            <a:pPr algn="ctr"/>
            <a:r>
              <a:rPr lang="ko-KR" altLang="en-US" sz="1200" b="1" dirty="0" smtClean="0"/>
              <a:t>시각화</a:t>
            </a:r>
            <a:endParaRPr lang="ko-KR" altLang="en-US" sz="1200" b="1" dirty="0"/>
          </a:p>
        </p:txBody>
      </p:sp>
      <p:sp>
        <p:nvSpPr>
          <p:cNvPr id="85" name="직사각형 84"/>
          <p:cNvSpPr/>
          <p:nvPr/>
        </p:nvSpPr>
        <p:spPr>
          <a:xfrm>
            <a:off x="8182864" y="2389034"/>
            <a:ext cx="1827022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딥러닝</a:t>
            </a:r>
            <a:endParaRPr lang="en-US" altLang="ko-KR" sz="1200" b="1" dirty="0" smtClean="0"/>
          </a:p>
          <a:p>
            <a:pPr algn="ctr"/>
            <a:endParaRPr lang="ko-KR" altLang="en-US" sz="1200" b="1" dirty="0"/>
          </a:p>
        </p:txBody>
      </p:sp>
      <p:sp>
        <p:nvSpPr>
          <p:cNvPr id="86" name="직사각형 85"/>
          <p:cNvSpPr/>
          <p:nvPr/>
        </p:nvSpPr>
        <p:spPr>
          <a:xfrm>
            <a:off x="10152126" y="2389034"/>
            <a:ext cx="1845564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웹디자인</a:t>
            </a:r>
            <a:endParaRPr lang="en-US" altLang="ko-KR" sz="1200" b="1" dirty="0" smtClean="0"/>
          </a:p>
          <a:p>
            <a:pPr algn="ctr"/>
            <a:r>
              <a:rPr lang="ko-KR" altLang="en-US" sz="1200" b="1" dirty="0" smtClean="0"/>
              <a:t>포토샵</a:t>
            </a:r>
            <a:endParaRPr lang="ko-KR" altLang="en-US" sz="1200" b="1" dirty="0"/>
          </a:p>
        </p:txBody>
      </p:sp>
      <p:sp>
        <p:nvSpPr>
          <p:cNvPr id="87" name="직사각형 86"/>
          <p:cNvSpPr/>
          <p:nvPr/>
        </p:nvSpPr>
        <p:spPr>
          <a:xfrm>
            <a:off x="4223512" y="2725268"/>
            <a:ext cx="7786116" cy="705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rgbClr val="2969A3"/>
                </a:solidFill>
              </a:rPr>
              <a:t>저는 파이썬과 </a:t>
            </a:r>
            <a:r>
              <a:rPr lang="en-US" altLang="ko-KR" sz="1200" b="1" dirty="0" smtClean="0">
                <a:solidFill>
                  <a:srgbClr val="2969A3"/>
                </a:solidFill>
              </a:rPr>
              <a:t>R</a:t>
            </a:r>
            <a:r>
              <a:rPr lang="ko-KR" altLang="en-US" sz="1200" b="1" dirty="0" smtClean="0">
                <a:solidFill>
                  <a:srgbClr val="2969A3"/>
                </a:solidFill>
              </a:rPr>
              <a:t>을 활용한 빅데이터 개발자 과정을 수료하였습니다</a:t>
            </a:r>
            <a:r>
              <a:rPr lang="en-US" altLang="ko-KR" sz="1200" b="1" dirty="0" smtClean="0">
                <a:solidFill>
                  <a:srgbClr val="2969A3"/>
                </a:solidFill>
              </a:rPr>
              <a:t>. </a:t>
            </a:r>
            <a:r>
              <a:rPr lang="ko-KR" altLang="en-US" sz="1200" b="1" dirty="0" smtClean="0">
                <a:solidFill>
                  <a:srgbClr val="2969A3"/>
                </a:solidFill>
              </a:rPr>
              <a:t>다양한 학습 툴을 습득하였으며</a:t>
            </a:r>
            <a:r>
              <a:rPr lang="en-US" altLang="ko-KR" sz="1200" b="1" dirty="0" smtClean="0">
                <a:solidFill>
                  <a:srgbClr val="2969A3"/>
                </a:solidFill>
              </a:rPr>
              <a:t> </a:t>
            </a:r>
            <a:r>
              <a:rPr lang="ko-KR" altLang="en-US" sz="1200" b="1" dirty="0" smtClean="0">
                <a:solidFill>
                  <a:srgbClr val="2969A3"/>
                </a:solidFill>
              </a:rPr>
              <a:t>개인적으로도 관련분야에 관심이 많아 지속적으로 학습을 해왔고</a:t>
            </a:r>
            <a:r>
              <a:rPr lang="en-US" altLang="ko-KR" sz="1200" b="1" dirty="0" smtClean="0">
                <a:solidFill>
                  <a:srgbClr val="2969A3"/>
                </a:solidFill>
              </a:rPr>
              <a:t>, </a:t>
            </a:r>
            <a:r>
              <a:rPr lang="ko-KR" altLang="en-US" sz="1200" b="1" dirty="0" smtClean="0">
                <a:solidFill>
                  <a:srgbClr val="2969A3"/>
                </a:solidFill>
              </a:rPr>
              <a:t>계속적으로 노하우를 축척해 나갈 것입니다</a:t>
            </a:r>
            <a:r>
              <a:rPr lang="en-US" altLang="ko-KR" sz="1200" b="1" dirty="0" smtClean="0">
                <a:solidFill>
                  <a:srgbClr val="2969A3"/>
                </a:solidFill>
              </a:rPr>
              <a:t>. </a:t>
            </a:r>
            <a:r>
              <a:rPr lang="ko-KR" altLang="en-US" sz="1200" b="1" dirty="0" smtClean="0">
                <a:solidFill>
                  <a:srgbClr val="2969A3"/>
                </a:solidFill>
              </a:rPr>
              <a:t> </a:t>
            </a:r>
            <a:endParaRPr lang="ko-KR" altLang="en-US" sz="1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4420608" y="3812786"/>
            <a:ext cx="754961" cy="75496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1" name="직선 연결선 90"/>
          <p:cNvCxnSpPr/>
          <p:nvPr/>
        </p:nvCxnSpPr>
        <p:spPr>
          <a:xfrm>
            <a:off x="4499906" y="4284576"/>
            <a:ext cx="596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0" name="직사각형 99"/>
          <p:cNvSpPr/>
          <p:nvPr/>
        </p:nvSpPr>
        <p:spPr>
          <a:xfrm>
            <a:off x="4391908" y="4054470"/>
            <a:ext cx="822520" cy="180331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2">
                    <a:lumMod val="50000"/>
                  </a:schemeClr>
                </a:solidFill>
              </a:rPr>
              <a:t>Java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03" name="그룹 102"/>
          <p:cNvGrpSpPr/>
          <p:nvPr/>
        </p:nvGrpSpPr>
        <p:grpSpPr>
          <a:xfrm>
            <a:off x="5293726" y="3812786"/>
            <a:ext cx="6621611" cy="754961"/>
            <a:chOff x="5293726" y="4273500"/>
            <a:chExt cx="6621611" cy="754961"/>
          </a:xfrm>
        </p:grpSpPr>
        <p:sp>
          <p:nvSpPr>
            <p:cNvPr id="90" name="모서리가 둥근 직사각형 89"/>
            <p:cNvSpPr/>
            <p:nvPr/>
          </p:nvSpPr>
          <p:spPr>
            <a:xfrm>
              <a:off x="5293726" y="4273500"/>
              <a:ext cx="4789202" cy="754961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모서리가 둥근 직사각형 101"/>
            <p:cNvSpPr/>
            <p:nvPr/>
          </p:nvSpPr>
          <p:spPr>
            <a:xfrm>
              <a:off x="7126135" y="4273500"/>
              <a:ext cx="4789202" cy="754961"/>
            </a:xfrm>
            <a:prstGeom prst="roundRect">
              <a:avLst>
                <a:gd name="adj" fmla="val 1527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4" name="직사각형 103"/>
          <p:cNvSpPr/>
          <p:nvPr/>
        </p:nvSpPr>
        <p:spPr>
          <a:xfrm>
            <a:off x="5687212" y="3885283"/>
            <a:ext cx="4322674" cy="66722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자바를 활용한 기능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Java, eclipse, java Script, spring, HTML5,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리눅스</a:t>
            </a:r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우분투</a:t>
            </a:r>
            <a:endParaRPr lang="ko-KR" altLang="en-US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8" name="타원 107"/>
          <p:cNvSpPr/>
          <p:nvPr/>
        </p:nvSpPr>
        <p:spPr>
          <a:xfrm>
            <a:off x="4420608" y="4697251"/>
            <a:ext cx="754961" cy="75496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9" name="직선 연결선 108"/>
          <p:cNvCxnSpPr/>
          <p:nvPr/>
        </p:nvCxnSpPr>
        <p:spPr>
          <a:xfrm>
            <a:off x="4499906" y="5169041"/>
            <a:ext cx="596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4391908" y="4938935"/>
            <a:ext cx="822520" cy="180331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2">
                    <a:lumMod val="50000"/>
                  </a:schemeClr>
                </a:solidFill>
              </a:rPr>
              <a:t>R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11" name="그룹 110"/>
          <p:cNvGrpSpPr/>
          <p:nvPr/>
        </p:nvGrpSpPr>
        <p:grpSpPr>
          <a:xfrm>
            <a:off x="5293726" y="4697251"/>
            <a:ext cx="6621611" cy="754961"/>
            <a:chOff x="5293726" y="4273500"/>
            <a:chExt cx="6621611" cy="754961"/>
          </a:xfrm>
        </p:grpSpPr>
        <p:sp>
          <p:nvSpPr>
            <p:cNvPr id="112" name="모서리가 둥근 직사각형 111"/>
            <p:cNvSpPr/>
            <p:nvPr/>
          </p:nvSpPr>
          <p:spPr>
            <a:xfrm>
              <a:off x="5293726" y="4273500"/>
              <a:ext cx="4789202" cy="754961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모서리가 둥근 직사각형 112"/>
            <p:cNvSpPr/>
            <p:nvPr/>
          </p:nvSpPr>
          <p:spPr>
            <a:xfrm>
              <a:off x="7126135" y="4273500"/>
              <a:ext cx="4789202" cy="754961"/>
            </a:xfrm>
            <a:prstGeom prst="roundRect">
              <a:avLst>
                <a:gd name="adj" fmla="val 1527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4" name="직사각형 113"/>
          <p:cNvSpPr/>
          <p:nvPr/>
        </p:nvSpPr>
        <p:spPr>
          <a:xfrm>
            <a:off x="5687212" y="4754508"/>
            <a:ext cx="4848708" cy="66722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활용 기능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활용능력 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시각화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샤이니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마크다운</a:t>
            </a:r>
            <a:endParaRPr lang="ko-KR" altLang="en-US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5" name="포인트가 5개인 별 114"/>
          <p:cNvSpPr/>
          <p:nvPr/>
        </p:nvSpPr>
        <p:spPr>
          <a:xfrm>
            <a:off x="6585068" y="4904807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포인트가 5개인 별 115"/>
          <p:cNvSpPr/>
          <p:nvPr/>
        </p:nvSpPr>
        <p:spPr>
          <a:xfrm>
            <a:off x="6758423" y="4904807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포인트가 5개인 별 116"/>
          <p:cNvSpPr/>
          <p:nvPr/>
        </p:nvSpPr>
        <p:spPr>
          <a:xfrm>
            <a:off x="6931778" y="4904807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포인트가 5개인 별 117"/>
          <p:cNvSpPr/>
          <p:nvPr/>
        </p:nvSpPr>
        <p:spPr>
          <a:xfrm>
            <a:off x="7105133" y="4904807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포인트가 5개인 별 118"/>
          <p:cNvSpPr/>
          <p:nvPr/>
        </p:nvSpPr>
        <p:spPr>
          <a:xfrm>
            <a:off x="7125453" y="4044190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포인트가 5개인 별 119"/>
          <p:cNvSpPr/>
          <p:nvPr/>
        </p:nvSpPr>
        <p:spPr>
          <a:xfrm>
            <a:off x="7298808" y="4044190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포인트가 5개인 별 120"/>
          <p:cNvSpPr/>
          <p:nvPr/>
        </p:nvSpPr>
        <p:spPr>
          <a:xfrm>
            <a:off x="7472163" y="4044190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/>
          <p:cNvSpPr/>
          <p:nvPr/>
        </p:nvSpPr>
        <p:spPr>
          <a:xfrm>
            <a:off x="4420608" y="5585966"/>
            <a:ext cx="754961" cy="75496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3" name="직선 연결선 122"/>
          <p:cNvCxnSpPr/>
          <p:nvPr/>
        </p:nvCxnSpPr>
        <p:spPr>
          <a:xfrm>
            <a:off x="4499906" y="6057756"/>
            <a:ext cx="596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4" name="직사각형 123"/>
          <p:cNvSpPr/>
          <p:nvPr/>
        </p:nvSpPr>
        <p:spPr>
          <a:xfrm>
            <a:off x="4391908" y="5827650"/>
            <a:ext cx="822520" cy="180331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25" name="그룹 124"/>
          <p:cNvGrpSpPr/>
          <p:nvPr/>
        </p:nvGrpSpPr>
        <p:grpSpPr>
          <a:xfrm>
            <a:off x="5293726" y="5585966"/>
            <a:ext cx="6621611" cy="754961"/>
            <a:chOff x="5293726" y="4273500"/>
            <a:chExt cx="6621611" cy="754961"/>
          </a:xfrm>
        </p:grpSpPr>
        <p:sp>
          <p:nvSpPr>
            <p:cNvPr id="126" name="모서리가 둥근 직사각형 125"/>
            <p:cNvSpPr/>
            <p:nvPr/>
          </p:nvSpPr>
          <p:spPr>
            <a:xfrm>
              <a:off x="5293726" y="4273500"/>
              <a:ext cx="4789202" cy="754961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모서리가 둥근 직사각형 126"/>
            <p:cNvSpPr/>
            <p:nvPr/>
          </p:nvSpPr>
          <p:spPr>
            <a:xfrm>
              <a:off x="7126135" y="4273500"/>
              <a:ext cx="4789202" cy="754961"/>
            </a:xfrm>
            <a:prstGeom prst="roundRect">
              <a:avLst>
                <a:gd name="adj" fmla="val 1527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8" name="직사각형 127"/>
          <p:cNvSpPr/>
          <p:nvPr/>
        </p:nvSpPr>
        <p:spPr>
          <a:xfrm>
            <a:off x="5687212" y="5643223"/>
            <a:ext cx="5620868" cy="66722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Python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크롤링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Naver Daum Google,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기사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댓글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이미지 크롤링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자연어 처리 감성분석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ko-KR" altLang="en-US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9" name="포인트가 5개인 별 128"/>
          <p:cNvSpPr/>
          <p:nvPr/>
        </p:nvSpPr>
        <p:spPr>
          <a:xfrm>
            <a:off x="6783188" y="5793522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포인트가 5개인 별 129"/>
          <p:cNvSpPr/>
          <p:nvPr/>
        </p:nvSpPr>
        <p:spPr>
          <a:xfrm>
            <a:off x="6956543" y="5793522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포인트가 5개인 별 130"/>
          <p:cNvSpPr/>
          <p:nvPr/>
        </p:nvSpPr>
        <p:spPr>
          <a:xfrm>
            <a:off x="7129898" y="5793522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포인트가 5개인 별 131"/>
          <p:cNvSpPr/>
          <p:nvPr/>
        </p:nvSpPr>
        <p:spPr>
          <a:xfrm>
            <a:off x="7303253" y="5793522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/>
          <p:cNvSpPr/>
          <p:nvPr/>
        </p:nvSpPr>
        <p:spPr>
          <a:xfrm>
            <a:off x="4420608" y="6474277"/>
            <a:ext cx="754961" cy="75496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4" name="직선 연결선 133"/>
          <p:cNvCxnSpPr/>
          <p:nvPr/>
        </p:nvCxnSpPr>
        <p:spPr>
          <a:xfrm>
            <a:off x="4499906" y="6946067"/>
            <a:ext cx="596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5" name="직사각형 134"/>
          <p:cNvSpPr/>
          <p:nvPr/>
        </p:nvSpPr>
        <p:spPr>
          <a:xfrm>
            <a:off x="4391908" y="6715961"/>
            <a:ext cx="822520" cy="180331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36" name="그룹 135"/>
          <p:cNvGrpSpPr/>
          <p:nvPr/>
        </p:nvGrpSpPr>
        <p:grpSpPr>
          <a:xfrm>
            <a:off x="5293726" y="6474277"/>
            <a:ext cx="6621611" cy="754961"/>
            <a:chOff x="5293726" y="4273500"/>
            <a:chExt cx="6621611" cy="754961"/>
          </a:xfrm>
        </p:grpSpPr>
        <p:sp>
          <p:nvSpPr>
            <p:cNvPr id="137" name="모서리가 둥근 직사각형 136"/>
            <p:cNvSpPr/>
            <p:nvPr/>
          </p:nvSpPr>
          <p:spPr>
            <a:xfrm>
              <a:off x="5293726" y="4273500"/>
              <a:ext cx="4789202" cy="754961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모서리가 둥근 직사각형 137"/>
            <p:cNvSpPr/>
            <p:nvPr/>
          </p:nvSpPr>
          <p:spPr>
            <a:xfrm>
              <a:off x="7126135" y="4273500"/>
              <a:ext cx="4789202" cy="754961"/>
            </a:xfrm>
            <a:prstGeom prst="roundRect">
              <a:avLst>
                <a:gd name="adj" fmla="val 1527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9" name="직사각형 138"/>
          <p:cNvSpPr/>
          <p:nvPr/>
        </p:nvSpPr>
        <p:spPr>
          <a:xfrm>
            <a:off x="5687212" y="6531534"/>
            <a:ext cx="5620868" cy="66722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Python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통계분석</a:t>
            </a:r>
            <a:endParaRPr lang="en-US" altLang="ko-KR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기술통계 및 추론 통계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연관성분석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상관분석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군집분석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시각화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ko-KR" altLang="en-US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0" name="포인트가 5개인 별 139"/>
          <p:cNvSpPr/>
          <p:nvPr/>
        </p:nvSpPr>
        <p:spPr>
          <a:xfrm>
            <a:off x="6958448" y="6681833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포인트가 5개인 별 140"/>
          <p:cNvSpPr/>
          <p:nvPr/>
        </p:nvSpPr>
        <p:spPr>
          <a:xfrm>
            <a:off x="7131803" y="6681833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포인트가 5개인 별 141"/>
          <p:cNvSpPr/>
          <p:nvPr/>
        </p:nvSpPr>
        <p:spPr>
          <a:xfrm>
            <a:off x="7305158" y="6681833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포인트가 5개인 별 142"/>
          <p:cNvSpPr/>
          <p:nvPr/>
        </p:nvSpPr>
        <p:spPr>
          <a:xfrm>
            <a:off x="7478513" y="6681833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 143"/>
          <p:cNvSpPr/>
          <p:nvPr/>
        </p:nvSpPr>
        <p:spPr>
          <a:xfrm>
            <a:off x="4420608" y="7368030"/>
            <a:ext cx="754961" cy="75496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5" name="직선 연결선 144"/>
          <p:cNvCxnSpPr/>
          <p:nvPr/>
        </p:nvCxnSpPr>
        <p:spPr>
          <a:xfrm>
            <a:off x="4499906" y="7839820"/>
            <a:ext cx="596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6" name="직사각형 145"/>
          <p:cNvSpPr/>
          <p:nvPr/>
        </p:nvSpPr>
        <p:spPr>
          <a:xfrm>
            <a:off x="4391908" y="7609714"/>
            <a:ext cx="822520" cy="180331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47" name="그룹 146"/>
          <p:cNvGrpSpPr/>
          <p:nvPr/>
        </p:nvGrpSpPr>
        <p:grpSpPr>
          <a:xfrm>
            <a:off x="5293726" y="7368030"/>
            <a:ext cx="6621611" cy="754961"/>
            <a:chOff x="5293726" y="4273500"/>
            <a:chExt cx="6621611" cy="754961"/>
          </a:xfrm>
        </p:grpSpPr>
        <p:sp>
          <p:nvSpPr>
            <p:cNvPr id="148" name="모서리가 둥근 직사각형 147"/>
            <p:cNvSpPr/>
            <p:nvPr/>
          </p:nvSpPr>
          <p:spPr>
            <a:xfrm>
              <a:off x="5293726" y="4273500"/>
              <a:ext cx="4789202" cy="754961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모서리가 둥근 직사각형 148"/>
            <p:cNvSpPr/>
            <p:nvPr/>
          </p:nvSpPr>
          <p:spPr>
            <a:xfrm>
              <a:off x="7126135" y="4273500"/>
              <a:ext cx="4789202" cy="754961"/>
            </a:xfrm>
            <a:prstGeom prst="roundRect">
              <a:avLst>
                <a:gd name="adj" fmla="val 1527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/>
          <p:cNvSpPr/>
          <p:nvPr/>
        </p:nvSpPr>
        <p:spPr>
          <a:xfrm>
            <a:off x="5687211" y="7425287"/>
            <a:ext cx="6004605" cy="66722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Python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머신러닝 딥러닝</a:t>
            </a:r>
            <a:endParaRPr lang="en-US" altLang="ko-KR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선형회귀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로지스틱스 회귀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교차검증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시계열분석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CNN,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시각화</a:t>
            </a:r>
            <a:endParaRPr lang="ko-KR" altLang="en-US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1" name="포인트가 5개인 별 150"/>
          <p:cNvSpPr/>
          <p:nvPr/>
        </p:nvSpPr>
        <p:spPr>
          <a:xfrm>
            <a:off x="7446128" y="7575586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포인트가 5개인 별 151"/>
          <p:cNvSpPr/>
          <p:nvPr/>
        </p:nvSpPr>
        <p:spPr>
          <a:xfrm>
            <a:off x="7619483" y="7575586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포인트가 5개인 별 152"/>
          <p:cNvSpPr/>
          <p:nvPr/>
        </p:nvSpPr>
        <p:spPr>
          <a:xfrm>
            <a:off x="7792838" y="7575586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포인트가 5개인 별 153"/>
          <p:cNvSpPr/>
          <p:nvPr/>
        </p:nvSpPr>
        <p:spPr>
          <a:xfrm>
            <a:off x="7966193" y="7575586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/>
          <p:cNvSpPr/>
          <p:nvPr/>
        </p:nvSpPr>
        <p:spPr>
          <a:xfrm>
            <a:off x="565560" y="13040580"/>
            <a:ext cx="1881734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b="1" dirty="0" smtClean="0"/>
              <a:t>경력사항</a:t>
            </a:r>
            <a:endParaRPr lang="ko-KR" altLang="en-US" sz="2800" b="1" dirty="0"/>
          </a:p>
        </p:txBody>
      </p:sp>
      <p:cxnSp>
        <p:nvCxnSpPr>
          <p:cNvPr id="156" name="직선 연결선 155"/>
          <p:cNvCxnSpPr/>
          <p:nvPr/>
        </p:nvCxnSpPr>
        <p:spPr>
          <a:xfrm flipV="1">
            <a:off x="1209806" y="13973934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7" name="직사각형 156"/>
          <p:cNvSpPr/>
          <p:nvPr/>
        </p:nvSpPr>
        <p:spPr>
          <a:xfrm>
            <a:off x="1167134" y="13573043"/>
            <a:ext cx="292211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/>
              <a:t>캐슬힐 커피볶는집 운영</a:t>
            </a:r>
            <a:endParaRPr lang="en-US" altLang="ko-KR" sz="1400" dirty="0"/>
          </a:p>
          <a:p>
            <a:r>
              <a:rPr lang="en-US" altLang="ko-KR" sz="1400" dirty="0" smtClean="0"/>
              <a:t>2007 ~ 2020</a:t>
            </a:r>
            <a:endParaRPr lang="ko-KR" altLang="en-US" sz="1400" dirty="0"/>
          </a:p>
        </p:txBody>
      </p:sp>
      <p:cxnSp>
        <p:nvCxnSpPr>
          <p:cNvPr id="158" name="직선 연결선 157"/>
          <p:cNvCxnSpPr/>
          <p:nvPr/>
        </p:nvCxnSpPr>
        <p:spPr>
          <a:xfrm flipV="1">
            <a:off x="1209806" y="14596773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9" name="직사각형 158"/>
          <p:cNvSpPr/>
          <p:nvPr/>
        </p:nvSpPr>
        <p:spPr>
          <a:xfrm>
            <a:off x="1167134" y="14198930"/>
            <a:ext cx="277987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/>
              <a:t>호주 워킹홀리데이</a:t>
            </a:r>
            <a:endParaRPr lang="en-US" altLang="ko-KR" sz="1400" dirty="0" smtClean="0"/>
          </a:p>
          <a:p>
            <a:r>
              <a:rPr lang="en-US" altLang="ko-KR" sz="1400" dirty="0" smtClean="0"/>
              <a:t>2005-2006</a:t>
            </a:r>
            <a:endParaRPr lang="ko-KR" altLang="en-US" sz="1400" dirty="0"/>
          </a:p>
        </p:txBody>
      </p:sp>
      <p:cxnSp>
        <p:nvCxnSpPr>
          <p:cNvPr id="160" name="직선 연결선 159"/>
          <p:cNvCxnSpPr/>
          <p:nvPr/>
        </p:nvCxnSpPr>
        <p:spPr>
          <a:xfrm flipV="1">
            <a:off x="1209806" y="15169526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1" name="직사각형 160"/>
          <p:cNvSpPr/>
          <p:nvPr/>
        </p:nvSpPr>
        <p:spPr>
          <a:xfrm>
            <a:off x="1167134" y="14775239"/>
            <a:ext cx="292211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/>
              <a:t>삼양사 대학생 </a:t>
            </a:r>
            <a:r>
              <a:rPr lang="en-US" altLang="ko-KR" sz="1400" dirty="0" smtClean="0"/>
              <a:t>BIZ FAIR </a:t>
            </a:r>
            <a:r>
              <a:rPr lang="ko-KR" altLang="en-US" sz="1400" dirty="0" smtClean="0"/>
              <a:t>대상</a:t>
            </a:r>
            <a:endParaRPr lang="en-US" altLang="ko-KR" sz="1400" dirty="0" smtClean="0"/>
          </a:p>
          <a:p>
            <a:r>
              <a:rPr lang="en-US" altLang="ko-KR" sz="1400" dirty="0" smtClean="0"/>
              <a:t>2005</a:t>
            </a:r>
            <a:endParaRPr lang="ko-KR" altLang="en-US" sz="1400" dirty="0"/>
          </a:p>
        </p:txBody>
      </p:sp>
      <p:pic>
        <p:nvPicPr>
          <p:cNvPr id="165" name="그림 16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27" y="13560677"/>
            <a:ext cx="524034" cy="487260"/>
          </a:xfrm>
          <a:prstGeom prst="rect">
            <a:avLst/>
          </a:prstGeom>
        </p:spPr>
      </p:pic>
      <p:pic>
        <p:nvPicPr>
          <p:cNvPr id="166" name="그림 16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83"/>
          <a:stretch/>
        </p:blipFill>
        <p:spPr>
          <a:xfrm>
            <a:off x="602226" y="14142311"/>
            <a:ext cx="620661" cy="540846"/>
          </a:xfrm>
          <a:prstGeom prst="rect">
            <a:avLst/>
          </a:prstGeom>
        </p:spPr>
      </p:pic>
      <p:pic>
        <p:nvPicPr>
          <p:cNvPr id="167" name="그림 16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2" y="14793886"/>
            <a:ext cx="441712" cy="410715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5293726" y="8492520"/>
            <a:ext cx="6615918" cy="348578"/>
            <a:chOff x="5293726" y="9242794"/>
            <a:chExt cx="6615918" cy="348578"/>
          </a:xfrm>
        </p:grpSpPr>
        <p:sp>
          <p:nvSpPr>
            <p:cNvPr id="168" name="모서리가 둥근 직사각형 167"/>
            <p:cNvSpPr/>
            <p:nvPr/>
          </p:nvSpPr>
          <p:spPr>
            <a:xfrm>
              <a:off x="7120442" y="9242794"/>
              <a:ext cx="4789202" cy="348578"/>
            </a:xfrm>
            <a:prstGeom prst="roundRect">
              <a:avLst>
                <a:gd name="adj" fmla="val 15024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accent4">
                      <a:lumMod val="75000"/>
                    </a:schemeClr>
                  </a:solidFill>
                </a:rPr>
                <a:t>김민상씨는 어떤 능력이 있나요</a:t>
              </a:r>
              <a:r>
                <a:rPr lang="en-US" altLang="ko-KR" sz="1200" dirty="0" smtClean="0">
                  <a:solidFill>
                    <a:schemeClr val="accent4">
                      <a:lumMod val="75000"/>
                    </a:schemeClr>
                  </a:solidFill>
                </a:rPr>
                <a:t>?</a:t>
              </a:r>
              <a:endParaRPr lang="ko-KR" altLang="en-US" sz="12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63" name="모서리가 둥근 직사각형 162"/>
            <p:cNvSpPr/>
            <p:nvPr/>
          </p:nvSpPr>
          <p:spPr>
            <a:xfrm>
              <a:off x="5293726" y="9242794"/>
              <a:ext cx="6115844" cy="348578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항상 열심히 하는 사람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301082" y="8917993"/>
            <a:ext cx="6608562" cy="999733"/>
            <a:chOff x="5301082" y="9631691"/>
            <a:chExt cx="6608562" cy="1097269"/>
          </a:xfrm>
        </p:grpSpPr>
        <p:sp>
          <p:nvSpPr>
            <p:cNvPr id="171" name="모서리가 둥근 직사각형 170"/>
            <p:cNvSpPr/>
            <p:nvPr/>
          </p:nvSpPr>
          <p:spPr>
            <a:xfrm>
              <a:off x="5301082" y="9631691"/>
              <a:ext cx="6608562" cy="1097269"/>
            </a:xfrm>
            <a:prstGeom prst="roundRect">
              <a:avLst>
                <a:gd name="adj" fmla="val 1164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모서리가 둥근 직사각형 173"/>
            <p:cNvSpPr/>
            <p:nvPr/>
          </p:nvSpPr>
          <p:spPr>
            <a:xfrm>
              <a:off x="9257733" y="9631691"/>
              <a:ext cx="2651911" cy="1097269"/>
            </a:xfrm>
            <a:prstGeom prst="roundRect">
              <a:avLst>
                <a:gd name="adj" fmla="val 4976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3" name="직사각형 172"/>
          <p:cNvSpPr/>
          <p:nvPr/>
        </p:nvSpPr>
        <p:spPr>
          <a:xfrm>
            <a:off x="5359242" y="8993491"/>
            <a:ext cx="6492239" cy="1042091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부모님께서는 학창시절 미술대회에 나갈 때에도 최선을 다해라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!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투포환 선수에 나갈 때에도 맡겨진 일에 최선을 다하라고 말씀하셨습니다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주어진 것에 최선을 다하며 자신감을 가지고 대회에서 수상할 수 있었습니다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지금도 제가 맡은 일에 최선을 다하는 것은 매우 기쁜 일입니다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이 경험들은 인내를 만들어주었고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결국은 소망했던 것을 이루어 주었습니다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</p:txBody>
      </p:sp>
      <p:grpSp>
        <p:nvGrpSpPr>
          <p:cNvPr id="175" name="그룹 174"/>
          <p:cNvGrpSpPr/>
          <p:nvPr/>
        </p:nvGrpSpPr>
        <p:grpSpPr>
          <a:xfrm>
            <a:off x="5293726" y="10133081"/>
            <a:ext cx="6615918" cy="348578"/>
            <a:chOff x="5293726" y="9242794"/>
            <a:chExt cx="6615918" cy="348578"/>
          </a:xfrm>
        </p:grpSpPr>
        <p:sp>
          <p:nvSpPr>
            <p:cNvPr id="176" name="모서리가 둥근 직사각형 175"/>
            <p:cNvSpPr/>
            <p:nvPr/>
          </p:nvSpPr>
          <p:spPr>
            <a:xfrm>
              <a:off x="7120442" y="9242794"/>
              <a:ext cx="4789202" cy="348578"/>
            </a:xfrm>
            <a:prstGeom prst="roundRect">
              <a:avLst>
                <a:gd name="adj" fmla="val 15024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accent4">
                      <a:lumMod val="75000"/>
                    </a:schemeClr>
                  </a:solidFill>
                </a:rPr>
                <a:t>김민상씨는 어떤 능력이 있나요</a:t>
              </a:r>
              <a:r>
                <a:rPr lang="en-US" altLang="ko-KR" sz="1200" dirty="0" smtClean="0">
                  <a:solidFill>
                    <a:schemeClr val="accent4">
                      <a:lumMod val="75000"/>
                    </a:schemeClr>
                  </a:solidFill>
                </a:rPr>
                <a:t>?</a:t>
              </a:r>
              <a:endParaRPr lang="ko-KR" altLang="en-US" sz="12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77" name="모서리가 둥근 직사각형 176"/>
            <p:cNvSpPr/>
            <p:nvPr/>
          </p:nvSpPr>
          <p:spPr>
            <a:xfrm>
              <a:off x="5293726" y="9242794"/>
              <a:ext cx="6115844" cy="348578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새로운 것에 대한 빠른 습득력과 분석적인 사고</a:t>
              </a:r>
            </a:p>
          </p:txBody>
        </p:sp>
      </p:grpSp>
      <p:grpSp>
        <p:nvGrpSpPr>
          <p:cNvPr id="178" name="그룹 177"/>
          <p:cNvGrpSpPr/>
          <p:nvPr/>
        </p:nvGrpSpPr>
        <p:grpSpPr>
          <a:xfrm>
            <a:off x="5301082" y="10552947"/>
            <a:ext cx="6608562" cy="1140239"/>
            <a:chOff x="5301082" y="9631691"/>
            <a:chExt cx="6608562" cy="1097269"/>
          </a:xfrm>
        </p:grpSpPr>
        <p:sp>
          <p:nvSpPr>
            <p:cNvPr id="179" name="모서리가 둥근 직사각형 178"/>
            <p:cNvSpPr/>
            <p:nvPr/>
          </p:nvSpPr>
          <p:spPr>
            <a:xfrm>
              <a:off x="5301082" y="9631691"/>
              <a:ext cx="6608562" cy="1097269"/>
            </a:xfrm>
            <a:prstGeom prst="roundRect">
              <a:avLst>
                <a:gd name="adj" fmla="val 1164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모서리가 둥근 직사각형 179"/>
            <p:cNvSpPr/>
            <p:nvPr/>
          </p:nvSpPr>
          <p:spPr>
            <a:xfrm>
              <a:off x="9257733" y="9631691"/>
              <a:ext cx="2651911" cy="1097269"/>
            </a:xfrm>
            <a:prstGeom prst="roundRect">
              <a:avLst>
                <a:gd name="adj" fmla="val 4976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1" name="직사각형 180"/>
          <p:cNvSpPr/>
          <p:nvPr/>
        </p:nvSpPr>
        <p:spPr>
          <a:xfrm>
            <a:off x="5359243" y="10632514"/>
            <a:ext cx="6492239" cy="898112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저는 새로운 것을 분석하고 분류하는 것을 매우 즐겁게 생각합니다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모든 사람들이 분석하는 것을 좋아할 것이라 생각했습니다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그러나 누구에게나 그 능력이 있는 것은 아니라는 것을 알았습니다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사람들은 분석하는 것을 복잡하게 생각하는데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저는 어떠한 것에 시선이 집중되면 분류하고 자연스럽게 분석하는 습관이 있습니다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그리고 깊게 고민합니다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그것은 일에 대한 빠른 습득과 처리에 도움이 되었습니다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182" name="그룹 181"/>
          <p:cNvGrpSpPr/>
          <p:nvPr/>
        </p:nvGrpSpPr>
        <p:grpSpPr>
          <a:xfrm>
            <a:off x="5293726" y="11862821"/>
            <a:ext cx="6615918" cy="348578"/>
            <a:chOff x="5293726" y="9242794"/>
            <a:chExt cx="6615918" cy="348578"/>
          </a:xfrm>
        </p:grpSpPr>
        <p:sp>
          <p:nvSpPr>
            <p:cNvPr id="183" name="모서리가 둥근 직사각형 182"/>
            <p:cNvSpPr/>
            <p:nvPr/>
          </p:nvSpPr>
          <p:spPr>
            <a:xfrm>
              <a:off x="7120442" y="9242794"/>
              <a:ext cx="4789202" cy="348578"/>
            </a:xfrm>
            <a:prstGeom prst="roundRect">
              <a:avLst>
                <a:gd name="adj" fmla="val 15024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accent4">
                      <a:lumMod val="75000"/>
                    </a:schemeClr>
                  </a:solidFill>
                </a:rPr>
                <a:t>김민상씨는 어떤 능력이 있나요</a:t>
              </a:r>
              <a:r>
                <a:rPr lang="en-US" altLang="ko-KR" sz="1200" dirty="0" smtClean="0">
                  <a:solidFill>
                    <a:schemeClr val="accent4">
                      <a:lumMod val="75000"/>
                    </a:schemeClr>
                  </a:solidFill>
                </a:rPr>
                <a:t>?</a:t>
              </a:r>
              <a:endParaRPr lang="ko-KR" altLang="en-US" sz="12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84" name="모서리가 둥근 직사각형 183"/>
            <p:cNvSpPr/>
            <p:nvPr/>
          </p:nvSpPr>
          <p:spPr>
            <a:xfrm>
              <a:off x="5293726" y="9242794"/>
              <a:ext cx="6115844" cy="348578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최적화 합리화 전략적인 사고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185" name="그룹 184"/>
          <p:cNvGrpSpPr/>
          <p:nvPr/>
        </p:nvGrpSpPr>
        <p:grpSpPr>
          <a:xfrm>
            <a:off x="5301082" y="12282687"/>
            <a:ext cx="6608562" cy="1165969"/>
            <a:chOff x="5301082" y="9631691"/>
            <a:chExt cx="6608562" cy="1097269"/>
          </a:xfrm>
        </p:grpSpPr>
        <p:sp>
          <p:nvSpPr>
            <p:cNvPr id="186" name="모서리가 둥근 직사각형 185"/>
            <p:cNvSpPr/>
            <p:nvPr/>
          </p:nvSpPr>
          <p:spPr>
            <a:xfrm>
              <a:off x="5301082" y="9631691"/>
              <a:ext cx="6608562" cy="1097269"/>
            </a:xfrm>
            <a:prstGeom prst="roundRect">
              <a:avLst>
                <a:gd name="adj" fmla="val 1164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모서리가 둥근 직사각형 186"/>
            <p:cNvSpPr/>
            <p:nvPr/>
          </p:nvSpPr>
          <p:spPr>
            <a:xfrm>
              <a:off x="9257733" y="9631691"/>
              <a:ext cx="2651911" cy="1097269"/>
            </a:xfrm>
            <a:prstGeom prst="roundRect">
              <a:avLst>
                <a:gd name="adj" fmla="val 4976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8" name="직사각형 187"/>
          <p:cNvSpPr/>
          <p:nvPr/>
        </p:nvSpPr>
        <p:spPr>
          <a:xfrm>
            <a:off x="5359243" y="12376126"/>
            <a:ext cx="6492239" cy="1015912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분석적인 사고를 기반으로 어떻게 하는 것이 가장 업무에 효율적이며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내가 가진 자원으로 좋은 성과를 얻을 수 있을까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?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항상 고민합니다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대학교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4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학년 때의 일입니다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팀을 만들어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삼양사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대학생 마케팅 공모전에 참가했습니다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저는 팀원들과 화합하여 전략적으로 목표를 설정하고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시간과 자원을 분배하여 대상을 수상하였습니다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그 후 전략적인 사고와 합리적인 의사결정이 업무에 중요하다는 것을 배웠습니다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12" y="663347"/>
            <a:ext cx="2666417" cy="2648561"/>
          </a:xfrm>
          <a:prstGeom prst="rect">
            <a:avLst/>
          </a:prstGeom>
        </p:spPr>
      </p:pic>
      <p:grpSp>
        <p:nvGrpSpPr>
          <p:cNvPr id="162" name="그룹 161"/>
          <p:cNvGrpSpPr/>
          <p:nvPr/>
        </p:nvGrpSpPr>
        <p:grpSpPr>
          <a:xfrm>
            <a:off x="5293726" y="13587741"/>
            <a:ext cx="6615918" cy="348578"/>
            <a:chOff x="5293726" y="9242794"/>
            <a:chExt cx="6615918" cy="348578"/>
          </a:xfrm>
        </p:grpSpPr>
        <p:sp>
          <p:nvSpPr>
            <p:cNvPr id="164" name="모서리가 둥근 직사각형 163"/>
            <p:cNvSpPr/>
            <p:nvPr/>
          </p:nvSpPr>
          <p:spPr>
            <a:xfrm>
              <a:off x="7120442" y="9242794"/>
              <a:ext cx="4789202" cy="348578"/>
            </a:xfrm>
            <a:prstGeom prst="roundRect">
              <a:avLst>
                <a:gd name="adj" fmla="val 15024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accent4">
                      <a:lumMod val="75000"/>
                    </a:schemeClr>
                  </a:solidFill>
                </a:rPr>
                <a:t>김민상씨는 어떤 능력이 있나요</a:t>
              </a:r>
              <a:r>
                <a:rPr lang="en-US" altLang="ko-KR" sz="1200" dirty="0" smtClean="0">
                  <a:solidFill>
                    <a:schemeClr val="accent4">
                      <a:lumMod val="75000"/>
                    </a:schemeClr>
                  </a:solidFill>
                </a:rPr>
                <a:t>?</a:t>
              </a:r>
              <a:endParaRPr lang="ko-KR" altLang="en-US" sz="12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69" name="모서리가 둥근 직사각형 168"/>
            <p:cNvSpPr/>
            <p:nvPr/>
          </p:nvSpPr>
          <p:spPr>
            <a:xfrm>
              <a:off x="5293726" y="9242794"/>
              <a:ext cx="6115844" cy="348578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동료와 </a:t>
              </a:r>
              <a:r>
                <a: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소통하며</a:t>
              </a:r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협업할 수 있는 원만한 소통능력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170" name="그룹 169"/>
          <p:cNvGrpSpPr/>
          <p:nvPr/>
        </p:nvGrpSpPr>
        <p:grpSpPr>
          <a:xfrm>
            <a:off x="5301082" y="14007607"/>
            <a:ext cx="6608562" cy="2123933"/>
            <a:chOff x="5301082" y="9631691"/>
            <a:chExt cx="6608562" cy="1097269"/>
          </a:xfrm>
        </p:grpSpPr>
        <p:sp>
          <p:nvSpPr>
            <p:cNvPr id="172" name="모서리가 둥근 직사각형 171"/>
            <p:cNvSpPr/>
            <p:nvPr/>
          </p:nvSpPr>
          <p:spPr>
            <a:xfrm>
              <a:off x="5301082" y="9631691"/>
              <a:ext cx="6608562" cy="1097269"/>
            </a:xfrm>
            <a:prstGeom prst="roundRect">
              <a:avLst>
                <a:gd name="adj" fmla="val 1164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모서리가 둥근 직사각형 188"/>
            <p:cNvSpPr/>
            <p:nvPr/>
          </p:nvSpPr>
          <p:spPr>
            <a:xfrm>
              <a:off x="9257733" y="9631691"/>
              <a:ext cx="2651911" cy="1097269"/>
            </a:xfrm>
            <a:prstGeom prst="roundRect">
              <a:avLst>
                <a:gd name="adj" fmla="val 4976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0" name="직사각형 189"/>
          <p:cNvSpPr/>
          <p:nvPr/>
        </p:nvSpPr>
        <p:spPr>
          <a:xfrm>
            <a:off x="5359243" y="14101046"/>
            <a:ext cx="6492239" cy="1015912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커피 비즈니스를 할 때 함께 일하는 직원들과 협력하여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손님이 좋아할 만한 이벤트를 만들었습니다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직원들도 동기부여가 되었고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매출도 성장하였습니다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직원들에게 보상도 작게나마 했습니다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다양한 의견을 듣고 함께 나아가며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같은 목표를 향해 나아가는데 개인적인 의견보다는 다양한 의견을 들어보고 협업하여 좋은 결과물을 가지는 것을 좋아합니다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저의 분석적인 한계를 다른 사람의 경험을 통해 들을 때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쉽게 어려움을 통과 할 수 있기 때문입니다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저는 회의하는 것을 매우 즐겁게 생각하고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많은 사람의 다양한 의견을 들어보는 것을 좋아합니다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제가 전혀 생각하지 못한 부분을 캐치할 수 있기 때문입니다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모두 함께 의견을 모아서 함께 공동의 승리로 향하는 항해는 도착지에 도착하는 것뿐만 아니라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항해 자체가 이미 기쁨의 순간이라고 생각합니다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97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-115824" y="3782301"/>
            <a:ext cx="4129023" cy="102962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자연어 분석 </a:t>
            </a:r>
            <a:endParaRPr lang="en-US" altLang="ko-KR" sz="2800" b="1" dirty="0" smtClean="0"/>
          </a:p>
          <a:p>
            <a:pPr algn="ctr"/>
            <a:r>
              <a:rPr lang="en-US" altLang="ko-KR" sz="2800" b="1" dirty="0" smtClean="0"/>
              <a:t>Python</a:t>
            </a:r>
            <a:endParaRPr lang="ko-KR" altLang="en-US" sz="2800" b="1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710946" y="999714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929304" y="999714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치킨 프랜차이즈의 성공전략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데이터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4710946" y="3268811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4929303" y="3268811"/>
            <a:ext cx="631781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치킨 프랜차이즈 산업의 성장성 분석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4710946" y="5267051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4929303" y="5267051"/>
            <a:ext cx="529673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업체별 주문 빈도 조사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/ 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요기요 크롤링 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4710946" y="7479035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4929303" y="7479035"/>
            <a:ext cx="529673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댓글 분석 자연어 긍정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부정 분류 및 빈도수 확인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4710946" y="9870767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4929303" y="9870767"/>
            <a:ext cx="529673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전체 댓글을 분석하여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전략 작성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4710946" y="12401188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4929303" y="12401188"/>
            <a:ext cx="529673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강점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약점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위기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기회 분석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SWOT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788" y="1817010"/>
            <a:ext cx="1994654" cy="13273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148" y="1531222"/>
            <a:ext cx="5553998" cy="15365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073" y="3829200"/>
            <a:ext cx="6706073" cy="13361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t="1421" b="3016"/>
          <a:stretch/>
        </p:blipFill>
        <p:spPr>
          <a:xfrm>
            <a:off x="4812073" y="5755630"/>
            <a:ext cx="6791827" cy="154505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4571" y="8022079"/>
            <a:ext cx="5743575" cy="16287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1177" y="10391609"/>
            <a:ext cx="6588843" cy="190160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5173" y="13062886"/>
            <a:ext cx="28860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77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-115824" y="3782301"/>
            <a:ext cx="4129023" cy="102962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/>
              <a:t>AWS</a:t>
            </a:r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4655105" y="1854996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4873462" y="1854996"/>
            <a:ext cx="648795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http</a:t>
            </a:r>
            <a:r>
              <a: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://18.118.243.103:8080/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4655105" y="11691724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4873463" y="11691724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Codepen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활용한 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HTML5 </a:t>
            </a:r>
          </a:p>
        </p:txBody>
      </p:sp>
      <p:pic>
        <p:nvPicPr>
          <p:cNvPr id="1026" name="Picture 2" descr="아마존 웹 서비스 - 위키백과, 우리 모두의 백과사전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647" y="501038"/>
            <a:ext cx="1508433" cy="90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4825120" y="1621581"/>
            <a:ext cx="3213980" cy="235931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김민상 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AWS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홈페이지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30" name="Picture 6" descr="재계톡톡] `백기투항&amp;quot; 배민보다 2배 높은데, 요기요 수수료는 왜 그대로일까 - 매일경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528" y="6383832"/>
            <a:ext cx="2068711" cy="172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451" y="2409272"/>
            <a:ext cx="6107589" cy="3709838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5377742" y="8160958"/>
            <a:ext cx="1665047" cy="70498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외식업 분석</a:t>
            </a:r>
            <a:endParaRPr lang="en-US" altLang="ko-KR" sz="11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ko-KR" alt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요기요사이트 기준</a:t>
            </a:r>
            <a:endParaRPr lang="en-US" altLang="ko-KR" sz="11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8737" y="12446462"/>
            <a:ext cx="5100726" cy="29884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5505" y="8893282"/>
            <a:ext cx="2477099" cy="229059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3369" y="5865110"/>
            <a:ext cx="3519310" cy="286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17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-115824" y="3782301"/>
            <a:ext cx="4129023" cy="102962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머신러닝 모델</a:t>
            </a:r>
            <a:endParaRPr lang="en-US" altLang="ko-KR" sz="2800" b="1" dirty="0" smtClean="0"/>
          </a:p>
          <a:p>
            <a:pPr algn="ctr"/>
            <a:r>
              <a:rPr lang="en-US" altLang="ko-KR" sz="2800" b="1" dirty="0" smtClean="0"/>
              <a:t>Python</a:t>
            </a:r>
            <a:endParaRPr lang="ko-KR" altLang="en-US" sz="2800" b="1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655105" y="457200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873463" y="457200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12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개의 변수를 기준으로 하는 모델 만들기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315" y="3800427"/>
            <a:ext cx="6894990" cy="177507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212" y="963314"/>
            <a:ext cx="6257925" cy="2628900"/>
          </a:xfrm>
          <a:prstGeom prst="rect">
            <a:avLst/>
          </a:prstGeom>
          <a:ln>
            <a:noFill/>
          </a:ln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4"/>
          <a:srcRect l="1394" t="11026" r="21396" b="11592"/>
          <a:stretch/>
        </p:blipFill>
        <p:spPr>
          <a:xfrm>
            <a:off x="4655105" y="9283443"/>
            <a:ext cx="5905499" cy="495300"/>
          </a:xfrm>
          <a:prstGeom prst="rect">
            <a:avLst/>
          </a:prstGeom>
        </p:spPr>
      </p:pic>
      <p:sp>
        <p:nvSpPr>
          <p:cNvPr id="50" name="모서리가 둥근 직사각형 49"/>
          <p:cNvSpPr/>
          <p:nvPr/>
        </p:nvSpPr>
        <p:spPr>
          <a:xfrm>
            <a:off x="4655105" y="5923630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4873463" y="5923630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모델 저장하기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4655105" y="7350820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4873463" y="7350820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모델 불러오기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4655105" y="8704870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4873463" y="8704870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불러온 모델 운영하기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3463" y="6454956"/>
            <a:ext cx="6361502" cy="3719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3463" y="7907350"/>
            <a:ext cx="6361502" cy="35819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3428" y="11130648"/>
            <a:ext cx="5558872" cy="2741292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4655105" y="10331624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873463" y="10331624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Streamlit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을 활용한 쉽게 사용하는 머신러닝 제작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5935" y="13983700"/>
            <a:ext cx="2852705" cy="2119900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5223428" y="10741498"/>
            <a:ext cx="5922092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링크확인주소 </a:t>
            </a:r>
            <a:r>
              <a: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ttps</a:t>
            </a:r>
            <a:r>
              <a: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://share.streamlit.io/kuick1kim/01colap/main/streamlit/SVM.py  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82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smtClean="0">
                <a:solidFill>
                  <a:schemeClr val="bg2">
                    <a:lumMod val="50000"/>
                  </a:schemeClr>
                </a:solidFill>
              </a:rPr>
              <a:t>기능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832475" y="7092021"/>
            <a:ext cx="6615918" cy="348578"/>
            <a:chOff x="5293726" y="9242794"/>
            <a:chExt cx="6615918" cy="348578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7120442" y="9242794"/>
              <a:ext cx="4789202" cy="348578"/>
            </a:xfrm>
            <a:prstGeom prst="roundRect">
              <a:avLst>
                <a:gd name="adj" fmla="val 15024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김민상씨는 어떤 능력이 있나요</a:t>
              </a:r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?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5293726" y="9242794"/>
              <a:ext cx="6115844" cy="348578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도전적이고</a:t>
              </a:r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긍정적인 마인드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4832475" y="7515944"/>
            <a:ext cx="6608562" cy="1271100"/>
            <a:chOff x="5301082" y="9631691"/>
            <a:chExt cx="6608562" cy="1097269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5301082" y="9631691"/>
              <a:ext cx="6608562" cy="1097269"/>
            </a:xfrm>
            <a:prstGeom prst="roundRect">
              <a:avLst>
                <a:gd name="adj" fmla="val 1164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9257733" y="9631691"/>
              <a:ext cx="2651911" cy="1097269"/>
            </a:xfrm>
            <a:prstGeom prst="roundRect">
              <a:avLst>
                <a:gd name="adj" fmla="val 4976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4890636" y="7591286"/>
            <a:ext cx="6492239" cy="1015835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미래 지향적인 성격입니다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내일은 오늘보다 나을 것이라는 밝은 생각을 가지고 있습니다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그리고 우리의 열심히 노력함은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단순하게 돈의 크기만이 증가할 뿐만 아니라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인류와 이 세상에 기여해야 한다고 생각합니다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새로운 것에 도전하는 것은 큰 어려움이지만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미지의 세계에 들어가 본다는 것은 긴장되고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설레는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일입니다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도전적인 것에 매우 열정적입니다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밖으로 뛰쳐나가 결과물을 얻을 때에는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가만히 앉아서 편하게 먹는 먹거리보다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충만한 기쁨이 있다는 것을 알고 있습니다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4825119" y="9140601"/>
            <a:ext cx="6615918" cy="348578"/>
            <a:chOff x="5293726" y="9242794"/>
            <a:chExt cx="6615918" cy="348578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7120442" y="9242794"/>
              <a:ext cx="4789202" cy="348578"/>
            </a:xfrm>
            <a:prstGeom prst="roundRect">
              <a:avLst>
                <a:gd name="adj" fmla="val 15024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김민상씨는 어떤 능력이 있나요</a:t>
              </a:r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?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5293726" y="9242794"/>
              <a:ext cx="6115844" cy="348578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AI </a:t>
              </a:r>
              <a:r>
                <a:rPr lang="ko-KR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머신러닝 준 전문가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832475" y="9566075"/>
            <a:ext cx="6608562" cy="1597486"/>
            <a:chOff x="5301082" y="9631691"/>
            <a:chExt cx="6608562" cy="1097269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5301082" y="9631691"/>
              <a:ext cx="6608562" cy="1097269"/>
            </a:xfrm>
            <a:prstGeom prst="roundRect">
              <a:avLst>
                <a:gd name="adj" fmla="val 1164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9257733" y="9631691"/>
              <a:ext cx="2651911" cy="1097269"/>
            </a:xfrm>
            <a:prstGeom prst="roundRect">
              <a:avLst>
                <a:gd name="adj" fmla="val 4976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4890636" y="9686282"/>
            <a:ext cx="6492239" cy="605797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복잡한 계산가운데 코드를 작성하며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완성될 때 느껴지는 희열은 개발자가 아니면 느끼기 어려운 기쁨입니다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복잡한 코드를 하나씩 잘라서 분석해 보며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그것을 나의 업무에 대응하여 최적화를 이루는 것은 기쁨입니다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그 과정은 멀고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지루하고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머리도 아프지만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그 모든 것을 통과 할 때의 해방감은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세상을 모두 다 가진 사람처럼 상쾌합니다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AI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와 머신러닝은 복잡하기 때문에 매력이 큽니다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아무나 진입할 수 없기 때문에 자부심이 있습니다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저는 이 업무를 기쁘게 생각합니다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4825119" y="11508910"/>
            <a:ext cx="6615918" cy="348578"/>
            <a:chOff x="5293726" y="9242794"/>
            <a:chExt cx="6615918" cy="348578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7120442" y="9242794"/>
              <a:ext cx="4789202" cy="348578"/>
            </a:xfrm>
            <a:prstGeom prst="roundRect">
              <a:avLst>
                <a:gd name="adj" fmla="val 15024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김민상씨는 어떤 능력이 있나요</a:t>
              </a:r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?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5293726" y="9242794"/>
              <a:ext cx="6115844" cy="348578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지금 서핑을 배우세요</a:t>
              </a:r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.... </a:t>
              </a:r>
              <a:r>
                <a: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파도처럼 몰려올 </a:t>
              </a:r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AI</a:t>
              </a:r>
              <a:r>
                <a: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시대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832475" y="11934383"/>
            <a:ext cx="6608562" cy="1291567"/>
            <a:chOff x="5301082" y="9631691"/>
            <a:chExt cx="6608562" cy="1097269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5301082" y="9631691"/>
              <a:ext cx="6608562" cy="1097269"/>
            </a:xfrm>
            <a:prstGeom prst="roundRect">
              <a:avLst>
                <a:gd name="adj" fmla="val 1164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9257733" y="9631691"/>
              <a:ext cx="2651911" cy="1097269"/>
            </a:xfrm>
            <a:prstGeom prst="roundRect">
              <a:avLst>
                <a:gd name="adj" fmla="val 4976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4890636" y="12007135"/>
            <a:ext cx="6492239" cy="928547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제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의 물결이 우리를 크게 지나갔습니다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다음 번의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파도는 제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의 파도보다 더 큰 파도가 몰려옵니다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저는 그 파도를 즐겁게 타고 있을 것입니다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제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의 물결로 인해 많은 서퍼들이 파도를 즐겁게 탔습니다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전통적인 기업들은 새로운 파도를 기쁘게 대응하지 못하여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많은 기업들이 넘어갔습니다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AI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의 물결은 이전 파도보다 더 크게 다가오고 있습니다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저는 서핑을 배웠고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파도를 연습하고 있습니다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큰 물결이 몰아칠 때 저는 저 위에서 즐겁게 파도를 즐기고 있을 것이라고 생각합니다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4825119" y="13418990"/>
            <a:ext cx="6615918" cy="348578"/>
            <a:chOff x="5293726" y="9242794"/>
            <a:chExt cx="6615918" cy="348578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7120442" y="9242794"/>
              <a:ext cx="4789202" cy="348578"/>
            </a:xfrm>
            <a:prstGeom prst="roundRect">
              <a:avLst>
                <a:gd name="adj" fmla="val 15024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김민상씨는 어떤 능력이 있나요</a:t>
              </a:r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?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5293726" y="9242794"/>
              <a:ext cx="6115844" cy="348578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귀사는 앞으로 발전할 것입니다</a:t>
              </a:r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.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832475" y="13844464"/>
            <a:ext cx="6608562" cy="942988"/>
            <a:chOff x="5301082" y="9631691"/>
            <a:chExt cx="6608562" cy="1097269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5301082" y="9631691"/>
              <a:ext cx="6608562" cy="1097269"/>
            </a:xfrm>
            <a:prstGeom prst="roundRect">
              <a:avLst>
                <a:gd name="adj" fmla="val 1164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9257733" y="9631691"/>
              <a:ext cx="2651911" cy="1097269"/>
            </a:xfrm>
            <a:prstGeom prst="roundRect">
              <a:avLst>
                <a:gd name="adj" fmla="val 4976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4890636" y="13995152"/>
            <a:ext cx="6492239" cy="710432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좋은 사람을 만나는 것은 비즈니스에서 성패를 좌우합니다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성과를 내는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한 명이 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만 명을 먹여 살릴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수 있습니다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자신의 가치를 스스로 알고 있는 사람과 함께 하는 회사는 크게 성장할 것입니다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4831898" y="1765580"/>
            <a:ext cx="1871669" cy="814184"/>
          </a:xfrm>
          <a:prstGeom prst="round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4831898" y="1861900"/>
            <a:ext cx="1871670" cy="34736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크롤링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4939868" y="2253368"/>
            <a:ext cx="168241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4831898" y="2273687"/>
            <a:ext cx="1871670" cy="310613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</a:rPr>
              <a:t>수치데이터 크롤링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>
            <a:off x="6837708" y="1762715"/>
            <a:ext cx="1871669" cy="814184"/>
          </a:xfrm>
          <a:prstGeom prst="roundRect">
            <a:avLst/>
          </a:prstGeom>
          <a:solidFill>
            <a:srgbClr val="BF9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6837708" y="1859035"/>
            <a:ext cx="1871670" cy="34736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크롤링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86" name="직선 연결선 85"/>
          <p:cNvCxnSpPr/>
          <p:nvPr/>
        </p:nvCxnSpPr>
        <p:spPr>
          <a:xfrm>
            <a:off x="6945678" y="2250503"/>
            <a:ext cx="168241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6837708" y="2270822"/>
            <a:ext cx="1871670" cy="310613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</a:rPr>
              <a:t>뉴스 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|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</a:rPr>
              <a:t>지역 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|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</a:rPr>
              <a:t>댓글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2" name="모서리가 둥근 직사각형 91"/>
          <p:cNvSpPr/>
          <p:nvPr/>
        </p:nvSpPr>
        <p:spPr>
          <a:xfrm>
            <a:off x="9635375" y="1762715"/>
            <a:ext cx="1813017" cy="814184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9725799" y="1859035"/>
            <a:ext cx="1722593" cy="34736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크롤링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4" name="직선 연결선 93"/>
          <p:cNvCxnSpPr/>
          <p:nvPr/>
        </p:nvCxnSpPr>
        <p:spPr>
          <a:xfrm>
            <a:off x="9725799" y="2250503"/>
            <a:ext cx="164131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9725799" y="2270822"/>
            <a:ext cx="1722594" cy="310613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</a:rPr>
              <a:t>해외 사이트 英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</a:rPr>
              <a:t>日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8845296" y="1762720"/>
            <a:ext cx="687324" cy="814184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" name="직선 연결선 96"/>
          <p:cNvCxnSpPr/>
          <p:nvPr/>
        </p:nvCxnSpPr>
        <p:spPr>
          <a:xfrm>
            <a:off x="8920225" y="2265975"/>
            <a:ext cx="52197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9" name="직사각형 98"/>
          <p:cNvSpPr/>
          <p:nvPr/>
        </p:nvSpPr>
        <p:spPr>
          <a:xfrm>
            <a:off x="8845296" y="1865131"/>
            <a:ext cx="687324" cy="34736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번역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4832475" y="2709773"/>
            <a:ext cx="6615918" cy="659286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4831898" y="3430713"/>
            <a:ext cx="6616493" cy="32800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데이터 정제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4825119" y="3820375"/>
            <a:ext cx="6615918" cy="1243707"/>
          </a:xfrm>
          <a:prstGeom prst="roundRect">
            <a:avLst>
              <a:gd name="adj" fmla="val 7354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7147640" y="3801509"/>
            <a:ext cx="1978230" cy="34736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데이터가공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5183544" y="4094708"/>
            <a:ext cx="2626956" cy="865296"/>
          </a:xfrm>
          <a:prstGeom prst="roundRect">
            <a:avLst/>
          </a:prstGeom>
          <a:solidFill>
            <a:srgbClr val="317D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5183542" y="4114454"/>
            <a:ext cx="2626957" cy="34760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통계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/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머신러닝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8494987" y="4094708"/>
            <a:ext cx="2626956" cy="865296"/>
          </a:xfrm>
          <a:prstGeom prst="roundRect">
            <a:avLst/>
          </a:prstGeom>
          <a:solidFill>
            <a:srgbClr val="BF9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8494986" y="4474833"/>
            <a:ext cx="2626958" cy="485171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W</a:t>
            </a:r>
            <a:r>
              <a:rPr lang="en-US" altLang="ko-KR" sz="1200" dirty="0" smtClean="0">
                <a:solidFill>
                  <a:schemeClr val="bg1"/>
                </a:solidFill>
              </a:rPr>
              <a:t>ord2vec / BERT</a:t>
            </a: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핵심 파악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111" name="직선 연결선 110"/>
          <p:cNvCxnSpPr/>
          <p:nvPr/>
        </p:nvCxnSpPr>
        <p:spPr>
          <a:xfrm>
            <a:off x="5268237" y="4462059"/>
            <a:ext cx="238833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3" name="직사각형 112"/>
          <p:cNvSpPr/>
          <p:nvPr/>
        </p:nvSpPr>
        <p:spPr>
          <a:xfrm>
            <a:off x="5183542" y="4480926"/>
            <a:ext cx="2626957" cy="47907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AI / Tensor flow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이상변화파악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114" name="직선 연결선 113"/>
          <p:cNvCxnSpPr/>
          <p:nvPr/>
        </p:nvCxnSpPr>
        <p:spPr>
          <a:xfrm>
            <a:off x="8606684" y="4462059"/>
            <a:ext cx="238833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5" name="직사각형 114"/>
          <p:cNvSpPr/>
          <p:nvPr/>
        </p:nvSpPr>
        <p:spPr>
          <a:xfrm>
            <a:off x="8498229" y="4095355"/>
            <a:ext cx="2623714" cy="360613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자연어 처리 분류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7357871" y="5171641"/>
            <a:ext cx="1647233" cy="81418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7" name="직선 연결선 116"/>
          <p:cNvCxnSpPr/>
          <p:nvPr/>
        </p:nvCxnSpPr>
        <p:spPr>
          <a:xfrm>
            <a:off x="7490460" y="5666019"/>
            <a:ext cx="133676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9" name="직사각형 118"/>
          <p:cNvSpPr/>
          <p:nvPr/>
        </p:nvSpPr>
        <p:spPr>
          <a:xfrm>
            <a:off x="7357871" y="5304514"/>
            <a:ext cx="1647233" cy="34760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</a:rPr>
              <a:t>보고서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4831899" y="5356841"/>
            <a:ext cx="2315742" cy="101939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9159066" y="5356841"/>
            <a:ext cx="2275919" cy="101939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8" name="그림 1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799" y="5857209"/>
            <a:ext cx="512714" cy="489121"/>
          </a:xfrm>
          <a:prstGeom prst="rect">
            <a:avLst/>
          </a:prstGeom>
        </p:spPr>
      </p:pic>
      <p:pic>
        <p:nvPicPr>
          <p:cNvPr id="120" name="그림 1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458" y="5797417"/>
            <a:ext cx="648112" cy="618289"/>
          </a:xfrm>
          <a:prstGeom prst="rect">
            <a:avLst/>
          </a:prstGeom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274" y="5799239"/>
            <a:ext cx="568141" cy="551482"/>
          </a:xfrm>
          <a:prstGeom prst="rect">
            <a:avLst/>
          </a:prstGeom>
        </p:spPr>
      </p:pic>
      <p:pic>
        <p:nvPicPr>
          <p:cNvPr id="125" name="그림 1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110" y="5778564"/>
            <a:ext cx="648539" cy="629522"/>
          </a:xfrm>
          <a:prstGeom prst="rect">
            <a:avLst/>
          </a:prstGeom>
        </p:spPr>
      </p:pic>
      <p:sp>
        <p:nvSpPr>
          <p:cNvPr id="151" name="직사각형 150"/>
          <p:cNvSpPr/>
          <p:nvPr/>
        </p:nvSpPr>
        <p:spPr>
          <a:xfrm>
            <a:off x="5538749" y="5452875"/>
            <a:ext cx="1006432" cy="34760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</a:rPr>
              <a:t>문서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9800853" y="5448473"/>
            <a:ext cx="989125" cy="34760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</a:rPr>
              <a:t>웹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153" name="직선 연결선 152"/>
          <p:cNvCxnSpPr/>
          <p:nvPr/>
        </p:nvCxnSpPr>
        <p:spPr>
          <a:xfrm>
            <a:off x="4929084" y="5783674"/>
            <a:ext cx="211179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5" name="직선 연결선 154"/>
          <p:cNvCxnSpPr/>
          <p:nvPr/>
        </p:nvCxnSpPr>
        <p:spPr>
          <a:xfrm>
            <a:off x="9338742" y="5776054"/>
            <a:ext cx="207548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49" name="그림 14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880" y="2737255"/>
            <a:ext cx="628329" cy="628329"/>
          </a:xfrm>
          <a:prstGeom prst="rect">
            <a:avLst/>
          </a:prstGeom>
        </p:spPr>
      </p:pic>
      <p:sp>
        <p:nvSpPr>
          <p:cNvPr id="165" name="직사각형 164"/>
          <p:cNvSpPr/>
          <p:nvPr/>
        </p:nvSpPr>
        <p:spPr>
          <a:xfrm>
            <a:off x="4831898" y="2810708"/>
            <a:ext cx="6616493" cy="326969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Database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cxnSp>
        <p:nvCxnSpPr>
          <p:cNvPr id="166" name="직선 연결선 165"/>
          <p:cNvCxnSpPr/>
          <p:nvPr/>
        </p:nvCxnSpPr>
        <p:spPr>
          <a:xfrm>
            <a:off x="7704769" y="3127517"/>
            <a:ext cx="83572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8" name="직사각형 167"/>
          <p:cNvSpPr/>
          <p:nvPr/>
        </p:nvSpPr>
        <p:spPr>
          <a:xfrm>
            <a:off x="7484482" y="3142184"/>
            <a:ext cx="1293503" cy="24965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Oracle / H2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15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-115824" y="3782301"/>
            <a:ext cx="4129023" cy="102962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자격</a:t>
            </a:r>
            <a:r>
              <a:rPr lang="en-US" altLang="ko-KR" sz="2800" b="1" dirty="0"/>
              <a:t> </a:t>
            </a:r>
            <a:r>
              <a:rPr lang="ko-KR" altLang="en-US" sz="2800" b="1" dirty="0" smtClean="0"/>
              <a:t>경력</a:t>
            </a:r>
            <a:endParaRPr lang="ko-KR" altLang="en-US" sz="2800" b="1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smtClean="0">
                <a:solidFill>
                  <a:schemeClr val="bg2">
                    <a:lumMod val="50000"/>
                  </a:schemeClr>
                </a:solidFill>
              </a:rPr>
              <a:t>자격경력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210" y="401586"/>
            <a:ext cx="6505304" cy="920582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013199" y="9608770"/>
            <a:ext cx="8178801" cy="102962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대상 보고서 자료보기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링크를 복사해서 검색 창에 넣으시면 됩니다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https://github.com/kuick1kim/portfolio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519" y="10481866"/>
            <a:ext cx="6685280" cy="495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5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-115824" y="3304941"/>
            <a:ext cx="4129023" cy="2151139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/>
              <a:t>Oracle</a:t>
            </a:r>
            <a:r>
              <a:rPr lang="ko-KR" altLang="en-US" sz="2800" b="1" dirty="0" smtClean="0"/>
              <a:t> </a:t>
            </a:r>
            <a:r>
              <a:rPr lang="en-US" altLang="ko-KR" sz="2800" b="1" dirty="0" smtClean="0"/>
              <a:t>DB</a:t>
            </a:r>
            <a:r>
              <a:rPr lang="ko-KR" altLang="en-US" sz="2800" b="1" dirty="0" smtClean="0"/>
              <a:t>에서 </a:t>
            </a:r>
            <a:endParaRPr lang="en-US" altLang="ko-KR" sz="2800" b="1" dirty="0" smtClean="0"/>
          </a:p>
          <a:p>
            <a:pPr algn="ctr"/>
            <a:r>
              <a:rPr lang="ko-KR" altLang="en-US" sz="2800" b="1" dirty="0" smtClean="0"/>
              <a:t>출력 </a:t>
            </a:r>
            <a:r>
              <a:rPr lang="en-US" altLang="ko-KR" sz="2800" b="1" dirty="0" smtClean="0"/>
              <a:t>DataFrame</a:t>
            </a:r>
          </a:p>
          <a:p>
            <a:pPr algn="ctr"/>
            <a:r>
              <a:rPr lang="ko-KR" altLang="en-US" sz="2800" b="1" dirty="0" smtClean="0"/>
              <a:t>저장 </a:t>
            </a:r>
            <a:r>
              <a:rPr lang="en-US" altLang="ko-KR" sz="2800" b="1" dirty="0" smtClean="0"/>
              <a:t>CSV</a:t>
            </a:r>
            <a:r>
              <a:rPr lang="ko-KR" altLang="en-US" sz="2800" b="1" dirty="0" smtClean="0"/>
              <a:t> </a:t>
            </a:r>
            <a:endParaRPr lang="en-US" altLang="ko-KR" sz="2800" b="1" dirty="0" smtClean="0"/>
          </a:p>
          <a:p>
            <a:pPr algn="ctr"/>
            <a:r>
              <a:rPr lang="ko-KR" altLang="en-US" sz="2800" b="1" dirty="0" smtClean="0"/>
              <a:t>입력 </a:t>
            </a:r>
            <a:r>
              <a:rPr lang="en-US" altLang="ko-KR" sz="2800" b="1" dirty="0" smtClean="0"/>
              <a:t>to</a:t>
            </a:r>
            <a:r>
              <a:rPr lang="ko-KR" altLang="en-US" sz="2800" b="1" dirty="0" smtClean="0"/>
              <a:t> </a:t>
            </a:r>
            <a:r>
              <a:rPr lang="en-US" altLang="ko-KR" sz="2800" b="1" dirty="0" smtClean="0"/>
              <a:t>Oracle</a:t>
            </a:r>
            <a:endParaRPr lang="ko-KR" altLang="en-US" sz="2800" b="1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169" y="580696"/>
            <a:ext cx="7014877" cy="503895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437" y="6108345"/>
            <a:ext cx="7014877" cy="307918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988" y="11374829"/>
            <a:ext cx="7005325" cy="183312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636" y="13597390"/>
            <a:ext cx="7073410" cy="1972239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4604436" y="284669"/>
            <a:ext cx="7014877" cy="194575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751832" y="285796"/>
            <a:ext cx="3022734" cy="19344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Oracle DB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604436" y="5852871"/>
            <a:ext cx="7014877" cy="194575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751832" y="5853998"/>
            <a:ext cx="3022734" cy="19344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Oracle DB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접속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DB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추출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604436" y="10994515"/>
            <a:ext cx="7014877" cy="194575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751832" y="10995642"/>
            <a:ext cx="3022734" cy="19344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bg1"/>
                </a:solidFill>
              </a:rPr>
              <a:t>Database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입력</a:t>
            </a:r>
            <a:endParaRPr lang="en-US" altLang="ko-KR" sz="1200" b="1" dirty="0" smtClean="0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604436" y="13349740"/>
            <a:ext cx="7014877" cy="194575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751832" y="13350867"/>
            <a:ext cx="3022734" cy="19344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bg1"/>
                </a:solidFill>
              </a:rPr>
              <a:t>Database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입력내용 출력물</a:t>
            </a:r>
            <a:endParaRPr lang="en-US" altLang="ko-KR" sz="1200" b="1" dirty="0" smtClean="0">
              <a:solidFill>
                <a:schemeClr val="bg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4604436" y="9508501"/>
            <a:ext cx="7014877" cy="194575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751832" y="9509628"/>
            <a:ext cx="3022734" cy="19344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DB</a:t>
            </a:r>
            <a:r>
              <a:rPr lang="ko-KR" altLang="en-US" sz="1200" b="1" smtClean="0">
                <a:solidFill>
                  <a:schemeClr val="bg2">
                    <a:lumMod val="50000"/>
                  </a:schemeClr>
                </a:solidFill>
              </a:rPr>
              <a:t>추출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CSV</a:t>
            </a:r>
            <a:r>
              <a:rPr lang="ko-KR" altLang="en-US" sz="1200" b="1" smtClean="0">
                <a:solidFill>
                  <a:schemeClr val="bg2">
                    <a:lumMod val="50000"/>
                  </a:schemeClr>
                </a:solidFill>
              </a:rPr>
              <a:t>파일 저장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2169" y="9783907"/>
            <a:ext cx="7007144" cy="81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4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606" y="1760502"/>
            <a:ext cx="3115743" cy="655889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t="377"/>
          <a:stretch/>
        </p:blipFill>
        <p:spPr>
          <a:xfrm>
            <a:off x="4458606" y="9647029"/>
            <a:ext cx="7103471" cy="496720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755" y="1784083"/>
            <a:ext cx="3542322" cy="6558892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4458606" y="1440242"/>
            <a:ext cx="3115743" cy="194575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606002" y="1441369"/>
            <a:ext cx="3022734" cy="19344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DAUM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댓글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019755" y="1440242"/>
            <a:ext cx="3487935" cy="194575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196443" y="1441369"/>
            <a:ext cx="3022734" cy="19344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Python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4458606" y="9337209"/>
            <a:ext cx="7103471" cy="194575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606002" y="9338336"/>
            <a:ext cx="3022734" cy="19344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CSV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저장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115824" y="3304941"/>
            <a:ext cx="4129023" cy="2151139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댓글 크롤링 </a:t>
            </a:r>
            <a:endParaRPr lang="en-US" altLang="ko-KR" sz="2800" b="1" dirty="0" smtClean="0"/>
          </a:p>
          <a:p>
            <a:pPr algn="ctr"/>
            <a:r>
              <a:rPr lang="ko-KR" altLang="en-US" sz="2800" b="1" dirty="0" smtClean="0"/>
              <a:t>댓글 </a:t>
            </a:r>
            <a:r>
              <a:rPr lang="en-US" altLang="ko-KR" sz="2800" b="1" dirty="0" smtClean="0"/>
              <a:t>-&gt;CSV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0401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-115824" y="3782301"/>
            <a:ext cx="4129023" cy="102962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/>
              <a:t>CSV </a:t>
            </a:r>
            <a:r>
              <a:rPr lang="ko-KR" altLang="en-US" sz="2800" b="1" dirty="0" smtClean="0"/>
              <a:t>파일을</a:t>
            </a:r>
            <a:endParaRPr lang="en-US" altLang="ko-KR" sz="2800" b="1" dirty="0" smtClean="0"/>
          </a:p>
          <a:p>
            <a:pPr algn="ctr"/>
            <a:r>
              <a:rPr lang="en-US" altLang="ko-KR" sz="2800" b="1" dirty="0" smtClean="0"/>
              <a:t>HTML</a:t>
            </a:r>
            <a:r>
              <a:rPr lang="ko-KR" altLang="en-US" sz="2800" b="1" dirty="0" smtClean="0"/>
              <a:t>로 표현</a:t>
            </a:r>
            <a:endParaRPr lang="ko-KR" altLang="en-US" sz="2800" b="1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4" name="모서리가 둥근 직사각형 193"/>
          <p:cNvSpPr/>
          <p:nvPr/>
        </p:nvSpPr>
        <p:spPr>
          <a:xfrm>
            <a:off x="4717211" y="1710125"/>
            <a:ext cx="6829409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/>
          <p:cNvSpPr/>
          <p:nvPr/>
        </p:nvSpPr>
        <p:spPr>
          <a:xfrm>
            <a:off x="5032246" y="1710125"/>
            <a:ext cx="1833962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CSV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파일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717210" y="5883536"/>
            <a:ext cx="6829409" cy="39155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32246" y="5888193"/>
            <a:ext cx="4607054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HTML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변환하여 표현 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/ 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데이터를 웹으로 퍼블리싱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210" y="6397154"/>
            <a:ext cx="6829409" cy="354816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210" y="2206086"/>
            <a:ext cx="6829408" cy="315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1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-115824" y="3782301"/>
            <a:ext cx="4129023" cy="102962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다음 지도에서</a:t>
            </a:r>
            <a:endParaRPr lang="en-US" altLang="ko-KR" sz="2800" b="1" dirty="0" smtClean="0"/>
          </a:p>
          <a:p>
            <a:pPr algn="ctr"/>
            <a:r>
              <a:rPr lang="ko-KR" altLang="en-US" sz="2800" b="1" dirty="0" smtClean="0"/>
              <a:t>현지정보를 </a:t>
            </a:r>
            <a:endParaRPr lang="en-US" altLang="ko-KR" sz="2800" b="1" dirty="0" smtClean="0"/>
          </a:p>
          <a:p>
            <a:pPr algn="ctr"/>
            <a:r>
              <a:rPr lang="ko-KR" altLang="en-US" sz="2800" b="1" dirty="0" smtClean="0"/>
              <a:t>데이터프레임으로</a:t>
            </a:r>
            <a:endParaRPr lang="ko-KR" altLang="en-US" sz="2800" b="1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4" name="모서리가 둥근 직사각형 193"/>
          <p:cNvSpPr/>
          <p:nvPr/>
        </p:nvSpPr>
        <p:spPr>
          <a:xfrm>
            <a:off x="4875068" y="438604"/>
            <a:ext cx="684276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/>
          <p:cNvSpPr/>
          <p:nvPr/>
        </p:nvSpPr>
        <p:spPr>
          <a:xfrm>
            <a:off x="5057866" y="438604"/>
            <a:ext cx="1833962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다음 지도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628" y="903482"/>
            <a:ext cx="6807200" cy="3124911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4910628" y="4104121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128986" y="4104121"/>
            <a:ext cx="1833962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CSV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파일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68" y="4547612"/>
            <a:ext cx="6878320" cy="1827617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4910628" y="6505298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128986" y="6505298"/>
            <a:ext cx="1833962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Code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파일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084" y="7022263"/>
            <a:ext cx="3776728" cy="893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49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-115824" y="3782301"/>
            <a:ext cx="4129023" cy="102962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/>
              <a:t>Yahoo Japan</a:t>
            </a:r>
          </a:p>
          <a:p>
            <a:pPr algn="ctr"/>
            <a:r>
              <a:rPr lang="ko-KR" altLang="en-US" sz="2800" b="1" dirty="0" smtClean="0"/>
              <a:t>기사와 댓글번역</a:t>
            </a:r>
            <a:endParaRPr lang="en-US" altLang="ko-KR" sz="2800" b="1" dirty="0" smtClean="0"/>
          </a:p>
          <a:p>
            <a:pPr algn="ctr"/>
            <a:r>
              <a:rPr lang="en-US" altLang="ko-KR" sz="2800" b="1" dirty="0" smtClean="0"/>
              <a:t>Database</a:t>
            </a:r>
            <a:r>
              <a:rPr lang="ko-KR" altLang="en-US" sz="2800" b="1" dirty="0" smtClean="0"/>
              <a:t>로</a:t>
            </a:r>
            <a:endParaRPr lang="ko-KR" altLang="en-US" sz="2800" b="1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4" name="모서리가 둥근 직사각형 193"/>
          <p:cNvSpPr/>
          <p:nvPr/>
        </p:nvSpPr>
        <p:spPr>
          <a:xfrm>
            <a:off x="4710946" y="4213434"/>
            <a:ext cx="3374934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/>
          <p:cNvSpPr/>
          <p:nvPr/>
        </p:nvSpPr>
        <p:spPr>
          <a:xfrm>
            <a:off x="4893744" y="4213434"/>
            <a:ext cx="1833962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Yahoo Japan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710946" y="11272391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929304" y="11272391"/>
            <a:ext cx="1833962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CSV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파일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91"/>
          <a:stretch/>
        </p:blipFill>
        <p:spPr>
          <a:xfrm>
            <a:off x="4710946" y="4790719"/>
            <a:ext cx="3374934" cy="61243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38"/>
          <a:stretch/>
        </p:blipFill>
        <p:spPr>
          <a:xfrm>
            <a:off x="8308258" y="4790719"/>
            <a:ext cx="3209888" cy="6124313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8308258" y="4213434"/>
            <a:ext cx="3209888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578532" y="4213434"/>
            <a:ext cx="1833962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댓글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946" y="11797310"/>
            <a:ext cx="6807200" cy="2549885"/>
          </a:xfrm>
          <a:prstGeom prst="rect">
            <a:avLst/>
          </a:prstGeom>
        </p:spPr>
      </p:pic>
      <p:pic>
        <p:nvPicPr>
          <p:cNvPr id="1026" name="Picture 2" descr="yahoo japan 야후재팬 홈페이지 - 밀감&amp;#39;S STOR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160" y="1291634"/>
            <a:ext cx="2710490" cy="271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구글 번역 - 나무위키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748" y="1805625"/>
            <a:ext cx="1870942" cy="187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12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-115824" y="3782301"/>
            <a:ext cx="4129023" cy="102962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/>
              <a:t>ABC news</a:t>
            </a:r>
          </a:p>
          <a:p>
            <a:pPr algn="ctr"/>
            <a:r>
              <a:rPr lang="ko-KR" altLang="en-US" sz="2800" b="1" dirty="0" smtClean="0"/>
              <a:t>댓글번역</a:t>
            </a:r>
            <a:endParaRPr lang="en-US" altLang="ko-KR" sz="2800" b="1" dirty="0" smtClean="0"/>
          </a:p>
          <a:p>
            <a:pPr algn="ctr"/>
            <a:r>
              <a:rPr lang="en-US" altLang="ko-KR" sz="2800" b="1" dirty="0" smtClean="0"/>
              <a:t>Database</a:t>
            </a:r>
            <a:endParaRPr lang="ko-KR" altLang="en-US" sz="2800" b="1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4" name="모서리가 둥근 직사각형 193"/>
          <p:cNvSpPr/>
          <p:nvPr/>
        </p:nvSpPr>
        <p:spPr>
          <a:xfrm>
            <a:off x="4318905" y="6097520"/>
            <a:ext cx="3374934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/>
          <p:cNvSpPr/>
          <p:nvPr/>
        </p:nvSpPr>
        <p:spPr>
          <a:xfrm>
            <a:off x="4501703" y="6097520"/>
            <a:ext cx="1833962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ABC news article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318905" y="13508135"/>
            <a:ext cx="7331642" cy="386896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537262" y="13508135"/>
            <a:ext cx="206673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CSV </a:t>
            </a:r>
            <a:r>
              <a:rPr lang="ko-KR" altLang="en-US" sz="1200" b="1" smtClean="0">
                <a:solidFill>
                  <a:schemeClr val="bg2">
                    <a:lumMod val="50000"/>
                  </a:schemeClr>
                </a:solidFill>
              </a:rPr>
              <a:t>파일로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ko-KR" altLang="en-US" sz="1200" b="1" smtClean="0">
                <a:solidFill>
                  <a:schemeClr val="bg2">
                    <a:lumMod val="50000"/>
                  </a:schemeClr>
                </a:solidFill>
              </a:rPr>
              <a:t>번역되어 저장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905" y="3124737"/>
            <a:ext cx="7700942" cy="1935531"/>
          </a:xfrm>
          <a:prstGeom prst="rect">
            <a:avLst/>
          </a:prstGeom>
        </p:spPr>
      </p:pic>
      <p:pic>
        <p:nvPicPr>
          <p:cNvPr id="8" name="Picture 4" descr="ABC News – 서울외신기자클럽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306" y="1140815"/>
            <a:ext cx="2495550" cy="155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모서리가 둥근 직사각형 22"/>
          <p:cNvSpPr/>
          <p:nvPr/>
        </p:nvSpPr>
        <p:spPr>
          <a:xfrm>
            <a:off x="8275613" y="6097520"/>
            <a:ext cx="3374934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8458411" y="6097520"/>
            <a:ext cx="1833962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ABC news comments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3463" y="6608635"/>
            <a:ext cx="3227084" cy="200521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3463" y="8664691"/>
            <a:ext cx="3227084" cy="209926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37"/>
          <a:stretch/>
        </p:blipFill>
        <p:spPr>
          <a:xfrm>
            <a:off x="4319965" y="6484416"/>
            <a:ext cx="3373874" cy="436146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9660" y="14082699"/>
            <a:ext cx="7331642" cy="898508"/>
          </a:xfrm>
          <a:prstGeom prst="rect">
            <a:avLst/>
          </a:prstGeom>
        </p:spPr>
      </p:pic>
      <p:pic>
        <p:nvPicPr>
          <p:cNvPr id="29" name="Picture 4" descr="구글 번역 - 나무위키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377" y="11573269"/>
            <a:ext cx="1374208" cy="137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05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_x207725696" descr="EMB000004a423f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551" y="5612738"/>
            <a:ext cx="3069331" cy="263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-115824" y="3782301"/>
            <a:ext cx="4129023" cy="102962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데이터 분석 </a:t>
            </a:r>
            <a:endParaRPr lang="en-US" altLang="ko-KR" sz="2800" b="1" dirty="0" smtClean="0"/>
          </a:p>
          <a:p>
            <a:pPr algn="ctr"/>
            <a:r>
              <a:rPr lang="en-US" altLang="ko-KR" sz="2800" b="1" dirty="0" smtClean="0"/>
              <a:t>R</a:t>
            </a:r>
            <a:endParaRPr lang="ko-KR" altLang="en-US" sz="2800" b="1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710946" y="673819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929304" y="673819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데이터분석 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분석 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/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영국의 중고자동차 매물 분석 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25" name="_x207727856" descr="EMB000004a423e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946" y="1196484"/>
            <a:ext cx="6863834" cy="332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4710946" y="8715012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929304" y="8715012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중고차 중 하이브리드 매물 분석 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27" name="_x207725536" descr="EMB000004a423e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015" y="9550013"/>
            <a:ext cx="2121397" cy="219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_x207727536" descr="EMB000004a423e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851" y="9432827"/>
            <a:ext cx="2779492" cy="240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모서리가 둥근 직사각형 23"/>
          <p:cNvSpPr/>
          <p:nvPr/>
        </p:nvSpPr>
        <p:spPr>
          <a:xfrm>
            <a:off x="4710946" y="4954800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929304" y="4954800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중고차 매물 점유율 가격대  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31" name="_x207726096" descr="EMB000004a423e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401" y="5943206"/>
            <a:ext cx="3998714" cy="235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모서리가 둥근 직사각형 26"/>
          <p:cNvSpPr/>
          <p:nvPr/>
        </p:nvSpPr>
        <p:spPr>
          <a:xfrm>
            <a:off x="4710946" y="12154545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929304" y="12154545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중고차 매물기준 순위가 많은 차량 </a:t>
            </a:r>
            <a:endParaRPr lang="en-US" altLang="ko-KR" sz="1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35" name="_x206439312" descr="EMB000004a423fb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83"/>
          <a:stretch/>
        </p:blipFill>
        <p:spPr bwMode="auto">
          <a:xfrm>
            <a:off x="4702069" y="13375724"/>
            <a:ext cx="2235678" cy="1780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모서리가 둥근 직사각형 32"/>
          <p:cNvSpPr/>
          <p:nvPr/>
        </p:nvSpPr>
        <p:spPr>
          <a:xfrm>
            <a:off x="4780279" y="12907803"/>
            <a:ext cx="2118361" cy="38915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780279" y="12920217"/>
            <a:ext cx="217778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1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위 포드 피에스타</a:t>
            </a:r>
            <a:endParaRPr lang="en-US" altLang="ko-KR" sz="1200" b="1" dirty="0" smtClean="0">
              <a:solidFill>
                <a:schemeClr val="bg1"/>
              </a:solidFill>
            </a:endParaRPr>
          </a:p>
        </p:txBody>
      </p:sp>
      <p:pic>
        <p:nvPicPr>
          <p:cNvPr id="1037" name="_x206438192" descr="EMB000004a423f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511" y="13375724"/>
            <a:ext cx="2149170" cy="80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9" name="_x206437872" descr="EMB000004a4240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511" y="14340840"/>
            <a:ext cx="2152387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_x207725936" descr="EMB000004a4240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1"/>
          <a:stretch>
            <a:fillRect/>
          </a:stretch>
        </p:blipFill>
        <p:spPr bwMode="auto">
          <a:xfrm>
            <a:off x="9426263" y="13363279"/>
            <a:ext cx="2119313" cy="179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/>
          <p:cNvSpPr/>
          <p:nvPr/>
        </p:nvSpPr>
        <p:spPr>
          <a:xfrm>
            <a:off x="7929234" y="13363279"/>
            <a:ext cx="544654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위 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966886" y="14285696"/>
            <a:ext cx="544654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</a:rPr>
              <a:t>3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위 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20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-115824" y="3782301"/>
            <a:ext cx="4129023" cy="102962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머신러닝 </a:t>
            </a:r>
            <a:endParaRPr lang="en-US" altLang="ko-KR" sz="2800" b="1" dirty="0" smtClean="0"/>
          </a:p>
          <a:p>
            <a:pPr algn="ctr"/>
            <a:r>
              <a:rPr lang="en-US" altLang="ko-KR" sz="2800" b="1" dirty="0" smtClean="0"/>
              <a:t>Python</a:t>
            </a:r>
            <a:endParaRPr lang="ko-KR" altLang="en-US" sz="2800" b="1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710946" y="999714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929304" y="999714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감정분석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996" y="2115405"/>
            <a:ext cx="3934267" cy="137402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309115" y="1541621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000000"/>
                </a:solidFill>
                <a:latin typeface="Helvetica Neue"/>
              </a:rPr>
              <a:t> 감정 </a:t>
            </a:r>
            <a:r>
              <a:rPr lang="ko-KR" altLang="en-US" sz="1000" dirty="0">
                <a:solidFill>
                  <a:srgbClr val="000000"/>
                </a:solidFill>
                <a:latin typeface="Helvetica Neue"/>
              </a:rPr>
              <a:t>분석은 텍스트에 등장하는 단어들을 통해 어떤 감정이 드러나는지 분석하는 </a:t>
            </a:r>
            <a:r>
              <a:rPr lang="ko-KR" altLang="en-US" sz="1000" dirty="0" smtClean="0">
                <a:solidFill>
                  <a:srgbClr val="000000"/>
                </a:solidFill>
                <a:latin typeface="Helvetica Neue"/>
              </a:rPr>
              <a:t>기법입니다</a:t>
            </a:r>
            <a:endParaRPr lang="ko-KR" altLang="en-US" sz="1000" dirty="0">
              <a:solidFill>
                <a:srgbClr val="000000"/>
              </a:solidFill>
              <a:latin typeface="Helvetica Neu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000000"/>
                </a:solidFill>
                <a:latin typeface="Helvetica Neue"/>
              </a:rPr>
              <a:t> 텍스트에 </a:t>
            </a:r>
            <a:r>
              <a:rPr lang="ko-KR" altLang="en-US" sz="1000" dirty="0">
                <a:solidFill>
                  <a:srgbClr val="000000"/>
                </a:solidFill>
                <a:latin typeface="Helvetica Neue"/>
              </a:rPr>
              <a:t>담긴 의견</a:t>
            </a:r>
            <a:r>
              <a:rPr lang="en-US" altLang="ko-KR" sz="1000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Helvetica Neue"/>
              </a:rPr>
              <a:t>태도 등을 알아보는데 유용한 </a:t>
            </a:r>
            <a:r>
              <a:rPr lang="ko-KR" altLang="en-US" sz="1000" dirty="0" smtClean="0">
                <a:solidFill>
                  <a:srgbClr val="000000"/>
                </a:solidFill>
                <a:latin typeface="Helvetica Neue"/>
              </a:rPr>
              <a:t>기법이며 </a:t>
            </a:r>
            <a:endParaRPr lang="en-US" altLang="ko-KR" sz="1000" dirty="0" smtClean="0">
              <a:solidFill>
                <a:srgbClr val="000000"/>
              </a:solidFill>
              <a:latin typeface="Helvetica Neu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000000"/>
                </a:solidFill>
                <a:latin typeface="Helvetica Neue"/>
              </a:rPr>
              <a:t> 주제</a:t>
            </a:r>
            <a:r>
              <a:rPr lang="en-US" altLang="ko-KR" sz="1000" dirty="0">
                <a:solidFill>
                  <a:srgbClr val="000000"/>
                </a:solidFill>
                <a:latin typeface="Helvetica Neue"/>
              </a:rPr>
              <a:t>(</a:t>
            </a:r>
            <a:r>
              <a:rPr lang="ko-KR" altLang="en-US" sz="1000" dirty="0">
                <a:solidFill>
                  <a:srgbClr val="000000"/>
                </a:solidFill>
                <a:latin typeface="Helvetica Neue"/>
              </a:rPr>
              <a:t>토픽</a:t>
            </a:r>
            <a:r>
              <a:rPr lang="en-US" altLang="ko-KR" sz="1000" dirty="0">
                <a:solidFill>
                  <a:srgbClr val="000000"/>
                </a:solidFill>
                <a:latin typeface="Helvetica Neue"/>
              </a:rPr>
              <a:t>)</a:t>
            </a:r>
            <a:r>
              <a:rPr lang="ko-KR" altLang="en-US" sz="1000" dirty="0">
                <a:solidFill>
                  <a:srgbClr val="000000"/>
                </a:solidFill>
                <a:latin typeface="Helvetica Neue"/>
              </a:rPr>
              <a:t>와 의견</a:t>
            </a:r>
            <a:r>
              <a:rPr lang="en-US" altLang="ko-KR" sz="1000" dirty="0">
                <a:solidFill>
                  <a:srgbClr val="000000"/>
                </a:solidFill>
                <a:latin typeface="Helvetica Neue"/>
              </a:rPr>
              <a:t>(</a:t>
            </a:r>
            <a:r>
              <a:rPr lang="ko-KR" altLang="en-US" sz="1000" dirty="0">
                <a:solidFill>
                  <a:srgbClr val="000000"/>
                </a:solidFill>
                <a:latin typeface="Helvetica Neue"/>
              </a:rPr>
              <a:t>감정</a:t>
            </a:r>
            <a:r>
              <a:rPr lang="en-US" altLang="ko-KR" sz="1000" dirty="0">
                <a:solidFill>
                  <a:srgbClr val="000000"/>
                </a:solidFill>
                <a:latin typeface="Helvetica Neue"/>
              </a:rPr>
              <a:t>)</a:t>
            </a:r>
            <a:r>
              <a:rPr lang="ko-KR" altLang="en-US" sz="1000" dirty="0">
                <a:solidFill>
                  <a:srgbClr val="000000"/>
                </a:solidFill>
                <a:latin typeface="Helvetica Neue"/>
              </a:rPr>
              <a:t>의 결합으로 이루어졌다고 볼 수 </a:t>
            </a:r>
            <a:r>
              <a:rPr lang="ko-KR" altLang="en-US" sz="1000" dirty="0" smtClean="0">
                <a:solidFill>
                  <a:srgbClr val="000000"/>
                </a:solidFill>
                <a:latin typeface="Helvetica Neue"/>
              </a:rPr>
              <a:t>있습니다</a:t>
            </a:r>
            <a:endParaRPr lang="ko-KR" altLang="en-US" sz="1000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4710946" y="3544577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4929303" y="3544577"/>
            <a:ext cx="631781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사전에 미리 준비되어있는 자료를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과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0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의 두 분류로 나눕니다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/ 15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만개의 데이터를 분류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4710946" y="4991281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4929303" y="4991281"/>
            <a:ext cx="529673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형태소로 나뉘어진 단어를 인공지능 머신러닝을 </a:t>
            </a:r>
            <a:r>
              <a:rPr lang="ko-KR" altLang="en-US" sz="1200" b="1" smtClean="0">
                <a:solidFill>
                  <a:schemeClr val="bg2">
                    <a:lumMod val="50000"/>
                  </a:schemeClr>
                </a:solidFill>
              </a:rPr>
              <a:t>이용하여 학습시킵니다 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115" y="4103287"/>
            <a:ext cx="5414010" cy="72675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446" y="5493594"/>
            <a:ext cx="6616273" cy="23502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7446" y="5797198"/>
            <a:ext cx="6504267" cy="160174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7446" y="8389421"/>
            <a:ext cx="6504267" cy="759253"/>
          </a:xfrm>
          <a:prstGeom prst="rect">
            <a:avLst/>
          </a:prstGeom>
        </p:spPr>
      </p:pic>
      <p:sp>
        <p:nvSpPr>
          <p:cNvPr id="45" name="모서리가 둥근 직사각형 44"/>
          <p:cNvSpPr/>
          <p:nvPr/>
        </p:nvSpPr>
        <p:spPr>
          <a:xfrm>
            <a:off x="4710946" y="7856401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4929303" y="7856401"/>
            <a:ext cx="529673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정확도가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96.03%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인 인공지능 모델이 형성되었습니다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9303" y="10104464"/>
            <a:ext cx="3570724" cy="773883"/>
          </a:xfrm>
          <a:prstGeom prst="rect">
            <a:avLst/>
          </a:prstGeom>
        </p:spPr>
      </p:pic>
      <p:sp>
        <p:nvSpPr>
          <p:cNvPr id="48" name="모서리가 둥근 직사각형 47"/>
          <p:cNvSpPr/>
          <p:nvPr/>
        </p:nvSpPr>
        <p:spPr>
          <a:xfrm>
            <a:off x="4710946" y="9485759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4929303" y="9485759"/>
            <a:ext cx="529673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특정 문장을 넣으면 인공지능모델이 긍정 확률을 표현합니다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. 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4710946" y="11338589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4929303" y="11338589"/>
            <a:ext cx="529673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자연어 처리의 사용성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26" name="Picture 2" descr="커뮤니케이션과 AI #6 자연어 처리 기술의 다양한 상황들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073" y="12342027"/>
            <a:ext cx="6807200" cy="282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직사각형 54"/>
          <p:cNvSpPr/>
          <p:nvPr/>
        </p:nvSpPr>
        <p:spPr>
          <a:xfrm>
            <a:off x="5066546" y="11895517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000000"/>
                </a:solidFill>
                <a:latin typeface="Helvetica Neue"/>
              </a:rPr>
              <a:t> 업무와 관련 있는 자연어를 미리 학습하여 </a:t>
            </a:r>
            <a:r>
              <a:rPr lang="en-US" altLang="ko-KR" sz="1000" dirty="0" smtClean="0">
                <a:solidFill>
                  <a:srgbClr val="000000"/>
                </a:solidFill>
                <a:latin typeface="Helvetica Neue"/>
              </a:rPr>
              <a:t>. </a:t>
            </a:r>
            <a:r>
              <a:rPr lang="ko-KR" altLang="en-US" sz="1000" dirty="0" smtClean="0">
                <a:solidFill>
                  <a:srgbClr val="000000"/>
                </a:solidFill>
                <a:latin typeface="Helvetica Neue"/>
              </a:rPr>
              <a:t>준비된 모델로 현시점에 입력되는 데이터를 처리합니다 </a:t>
            </a:r>
            <a:endParaRPr lang="ko-KR" altLang="en-US" sz="1000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4060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1039</TotalTime>
  <Words>1186</Words>
  <Application>Microsoft Office PowerPoint</Application>
  <PresentationFormat>사용자 지정</PresentationFormat>
  <Paragraphs>190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Helvetica Neue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kms</dc:creator>
  <cp:lastModifiedBy>kms</cp:lastModifiedBy>
  <cp:revision>94</cp:revision>
  <dcterms:created xsi:type="dcterms:W3CDTF">2021-10-10T02:18:49Z</dcterms:created>
  <dcterms:modified xsi:type="dcterms:W3CDTF">2021-12-03T04:33:49Z</dcterms:modified>
</cp:coreProperties>
</file>